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9"/>
  </p:notesMasterIdLst>
  <p:handoutMasterIdLst>
    <p:handoutMasterId r:id="rId40"/>
  </p:handoutMasterIdLst>
  <p:sldIdLst>
    <p:sldId id="330" r:id="rId2"/>
    <p:sldId id="331" r:id="rId3"/>
    <p:sldId id="332" r:id="rId4"/>
    <p:sldId id="333" r:id="rId5"/>
    <p:sldId id="334" r:id="rId6"/>
    <p:sldId id="335" r:id="rId7"/>
    <p:sldId id="336" r:id="rId8"/>
    <p:sldId id="337" r:id="rId9"/>
    <p:sldId id="338" r:id="rId10"/>
    <p:sldId id="339" r:id="rId11"/>
    <p:sldId id="340" r:id="rId12"/>
    <p:sldId id="368" r:id="rId13"/>
    <p:sldId id="369" r:id="rId14"/>
    <p:sldId id="341" r:id="rId15"/>
    <p:sldId id="342" r:id="rId16"/>
    <p:sldId id="343" r:id="rId17"/>
    <p:sldId id="344" r:id="rId18"/>
    <p:sldId id="345" r:id="rId19"/>
    <p:sldId id="346" r:id="rId20"/>
    <p:sldId id="370" r:id="rId21"/>
    <p:sldId id="371" r:id="rId22"/>
    <p:sldId id="347" r:id="rId23"/>
    <p:sldId id="348" r:id="rId24"/>
    <p:sldId id="349" r:id="rId25"/>
    <p:sldId id="350" r:id="rId26"/>
    <p:sldId id="351" r:id="rId27"/>
    <p:sldId id="352" r:id="rId28"/>
    <p:sldId id="372" r:id="rId29"/>
    <p:sldId id="373" r:id="rId30"/>
    <p:sldId id="353" r:id="rId31"/>
    <p:sldId id="354" r:id="rId32"/>
    <p:sldId id="355" r:id="rId33"/>
    <p:sldId id="356" r:id="rId34"/>
    <p:sldId id="357" r:id="rId35"/>
    <p:sldId id="358" r:id="rId36"/>
    <p:sldId id="374" r:id="rId37"/>
    <p:sldId id="375" r:id="rId3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 McGown-Rules" initials="A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553"/>
    <a:srgbClr val="407DB0"/>
    <a:srgbClr val="4B989E"/>
    <a:srgbClr val="621D47"/>
    <a:srgbClr val="FFECB7"/>
    <a:srgbClr val="CC50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6" autoAdjust="0"/>
    <p:restoredTop sz="96433" autoAdjust="0"/>
  </p:normalViewPr>
  <p:slideViewPr>
    <p:cSldViewPr snapToGrid="0" snapToObjects="1">
      <p:cViewPr>
        <p:scale>
          <a:sx n="125" d="100"/>
          <a:sy n="125" d="100"/>
        </p:scale>
        <p:origin x="-1656" y="78"/>
      </p:cViewPr>
      <p:guideLst>
        <p:guide orient="horz" pos="2160"/>
        <p:guide pos="2880"/>
      </p:guideLst>
    </p:cSldViewPr>
  </p:slideViewPr>
  <p:outlineViewPr>
    <p:cViewPr>
      <p:scale>
        <a:sx n="33" d="100"/>
        <a:sy n="33" d="100"/>
      </p:scale>
      <p:origin x="53"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81B3B18-D9FA-4E37-B338-1F3A24CF11E8}"/>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 xmlns:a16="http://schemas.microsoft.com/office/drawing/2014/main" id="{1387941A-37E5-4FBF-9308-766695773166}"/>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0671268-E25B-4E61-BC46-4B9364FCA68B}" type="datetimeFigureOut">
              <a:rPr lang="en-US" smtClean="0"/>
              <a:t>10/29/2019</a:t>
            </a:fld>
            <a:endParaRPr lang="en-AU"/>
          </a:p>
        </p:txBody>
      </p:sp>
      <p:sp>
        <p:nvSpPr>
          <p:cNvPr id="4" name="Footer Placeholder 3">
            <a:extLst>
              <a:ext uri="{FF2B5EF4-FFF2-40B4-BE49-F238E27FC236}">
                <a16:creationId xmlns="" xmlns:a16="http://schemas.microsoft.com/office/drawing/2014/main" id="{8ACB5E98-3896-4CC0-9C99-F7BC1B6FB8B6}"/>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 xmlns:a16="http://schemas.microsoft.com/office/drawing/2014/main" id="{241CE7F1-C259-49AB-A8FE-CD4C146BE266}"/>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2E2B58B-8286-4AE0-9608-9F29F40EEE01}" type="slidenum">
              <a:rPr lang="en-AU" smtClean="0"/>
              <a:t>‹#›</a:t>
            </a:fld>
            <a:endParaRPr lang="en-AU"/>
          </a:p>
        </p:txBody>
      </p:sp>
    </p:spTree>
    <p:extLst>
      <p:ext uri="{BB962C8B-B14F-4D97-AF65-F5344CB8AC3E}">
        <p14:creationId xmlns:p14="http://schemas.microsoft.com/office/powerpoint/2010/main" val="1936423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0E2E16A-0005-4EFA-B71E-322685A666B4}" type="datetimeFigureOut">
              <a:rPr lang="en-US" smtClean="0"/>
              <a:t>10/29/2019</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745A9F8F-7416-164F-97E9-EF8B2ED5AEAE}" type="slidenum">
              <a:rPr lang="en-US" smtClean="0"/>
              <a:t>‹#›</a:t>
            </a:fld>
            <a:endParaRPr lang="en-US"/>
          </a:p>
        </p:txBody>
      </p:sp>
    </p:spTree>
    <p:extLst>
      <p:ext uri="{BB962C8B-B14F-4D97-AF65-F5344CB8AC3E}">
        <p14:creationId xmlns:p14="http://schemas.microsoft.com/office/powerpoint/2010/main" val="755891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A61F76F-56F5-524C-B177-4272EAD8C4B0}" type="slidenum">
              <a:rPr lang="en-US" smtClean="0"/>
              <a:t>1</a:t>
            </a:fld>
            <a:endParaRPr lang="en-US"/>
          </a:p>
        </p:txBody>
      </p:sp>
    </p:spTree>
    <p:extLst>
      <p:ext uri="{BB962C8B-B14F-4D97-AF65-F5344CB8AC3E}">
        <p14:creationId xmlns:p14="http://schemas.microsoft.com/office/powerpoint/2010/main" val="2450745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61F76F-56F5-524C-B177-4272EAD8C4B0}" type="slidenum">
              <a:rPr lang="en-US" smtClean="0"/>
              <a:t>10</a:t>
            </a:fld>
            <a:endParaRPr lang="en-US"/>
          </a:p>
        </p:txBody>
      </p:sp>
    </p:spTree>
    <p:extLst>
      <p:ext uri="{BB962C8B-B14F-4D97-AF65-F5344CB8AC3E}">
        <p14:creationId xmlns:p14="http://schemas.microsoft.com/office/powerpoint/2010/main" val="389458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AU" dirty="0"/>
              <a:t>http://</a:t>
            </a:r>
            <a:r>
              <a:rPr lang="en-AU" dirty="0" err="1"/>
              <a:t>resources.cardijn.info</a:t>
            </a:r>
            <a:r>
              <a:rPr lang="en-AU" dirty="0"/>
              <a:t>/</a:t>
            </a:r>
            <a:r>
              <a:rPr lang="en-AU" dirty="0" err="1"/>
              <a:t>sja</a:t>
            </a:r>
            <a:r>
              <a:rPr lang="en-AU" dirty="0"/>
              <a:t>-in-nine-questions</a:t>
            </a:r>
          </a:p>
        </p:txBody>
      </p:sp>
      <p:sp>
        <p:nvSpPr>
          <p:cNvPr id="4" name="Slide Number Placeholder 3"/>
          <p:cNvSpPr>
            <a:spLocks noGrp="1"/>
          </p:cNvSpPr>
          <p:nvPr>
            <p:ph type="sldNum" sz="quarter" idx="10"/>
          </p:nvPr>
        </p:nvSpPr>
        <p:spPr/>
        <p:txBody>
          <a:bodyPr/>
          <a:lstStyle/>
          <a:p>
            <a:fld id="{6A61F76F-56F5-524C-B177-4272EAD8C4B0}" type="slidenum">
              <a:rPr lang="en-US" smtClean="0"/>
              <a:t>11</a:t>
            </a:fld>
            <a:endParaRPr lang="en-US"/>
          </a:p>
        </p:txBody>
      </p:sp>
    </p:spTree>
    <p:extLst>
      <p:ext uri="{BB962C8B-B14F-4D97-AF65-F5344CB8AC3E}">
        <p14:creationId xmlns:p14="http://schemas.microsoft.com/office/powerpoint/2010/main" val="389458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A61F76F-56F5-524C-B177-4272EAD8C4B0}" type="slidenum">
              <a:rPr lang="en-US" smtClean="0"/>
              <a:t>15</a:t>
            </a:fld>
            <a:endParaRPr lang="en-US"/>
          </a:p>
        </p:txBody>
      </p:sp>
    </p:spTree>
    <p:extLst>
      <p:ext uri="{BB962C8B-B14F-4D97-AF65-F5344CB8AC3E}">
        <p14:creationId xmlns:p14="http://schemas.microsoft.com/office/powerpoint/2010/main" val="160441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A61F76F-56F5-524C-B177-4272EAD8C4B0}" type="slidenum">
              <a:rPr lang="en-US" smtClean="0"/>
              <a:t>16</a:t>
            </a:fld>
            <a:endParaRPr lang="en-US"/>
          </a:p>
        </p:txBody>
      </p:sp>
    </p:spTree>
    <p:extLst>
      <p:ext uri="{BB962C8B-B14F-4D97-AF65-F5344CB8AC3E}">
        <p14:creationId xmlns:p14="http://schemas.microsoft.com/office/powerpoint/2010/main" val="160441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Teachers may add in more confronting details or remove as they see fit.</a:t>
            </a:r>
          </a:p>
          <a:p>
            <a:r>
              <a:rPr lang="en-AU" sz="1200" kern="1200" dirty="0">
                <a:solidFill>
                  <a:schemeClr val="tx1"/>
                </a:solidFill>
                <a:effectLst/>
                <a:latin typeface="+mn-lt"/>
                <a:ea typeface="+mn-ea"/>
                <a:cs typeface="+mn-cs"/>
              </a:rPr>
              <a:t>We had a family referred to us from </a:t>
            </a:r>
            <a:r>
              <a:rPr lang="en-AU" sz="1200" kern="1200" dirty="0" err="1">
                <a:solidFill>
                  <a:schemeClr val="tx1"/>
                </a:solidFill>
                <a:effectLst/>
                <a:latin typeface="+mn-lt"/>
                <a:ea typeface="+mn-ea"/>
                <a:cs typeface="+mn-cs"/>
              </a:rPr>
              <a:t>FaCS</a:t>
            </a:r>
            <a:r>
              <a:rPr lang="en-AU" sz="1200" kern="1200" dirty="0">
                <a:solidFill>
                  <a:schemeClr val="tx1"/>
                </a:solidFill>
                <a:effectLst/>
                <a:latin typeface="+mn-lt"/>
                <a:ea typeface="+mn-ea"/>
                <a:cs typeface="+mn-cs"/>
              </a:rPr>
              <a:t>, who had come from Burundi, which is a county in East Africa. They were at high risk of losing their five children aged 15, 13, 8, 5 and 3. In Burundi they have different cultures and customs that we don’t follow in Australia, such as punishing children through violence. </a:t>
            </a:r>
          </a:p>
          <a:p>
            <a:r>
              <a:rPr lang="en-AU" sz="1200" kern="1200" dirty="0">
                <a:solidFill>
                  <a:schemeClr val="tx1"/>
                </a:solidFill>
                <a:effectLst/>
                <a:latin typeface="+mn-lt"/>
                <a:ea typeface="+mn-ea"/>
                <a:cs typeface="+mn-cs"/>
              </a:rPr>
              <a:t>The parents didn’t understand the Australian school system and, as a result, didn’t always encourage their children to go to school. At </a:t>
            </a:r>
            <a:r>
              <a:rPr lang="en-AU" sz="1200" kern="1200" dirty="0" err="1">
                <a:solidFill>
                  <a:schemeClr val="tx1"/>
                </a:solidFill>
                <a:effectLst/>
                <a:latin typeface="+mn-lt"/>
                <a:ea typeface="+mn-ea"/>
                <a:cs typeface="+mn-cs"/>
              </a:rPr>
              <a:t>CatholicCare</a:t>
            </a:r>
            <a:r>
              <a:rPr lang="en-AU" sz="1200" kern="1200" dirty="0">
                <a:solidFill>
                  <a:schemeClr val="tx1"/>
                </a:solidFill>
                <a:effectLst/>
                <a:latin typeface="+mn-lt"/>
                <a:ea typeface="+mn-ea"/>
                <a:cs typeface="+mn-cs"/>
              </a:rPr>
              <a:t> we have a program called Cultural Assist, which helped me as the caseworker better understand the family’s culture and blend it with our Australian culture. I worked with a buddy who knew the Burundi language, culture and customs who was a social work student from Western Sydney University. </a:t>
            </a:r>
          </a:p>
          <a:p>
            <a:r>
              <a:rPr lang="en-AU" sz="1200" kern="1200" dirty="0">
                <a:solidFill>
                  <a:schemeClr val="tx1"/>
                </a:solidFill>
                <a:effectLst/>
                <a:latin typeface="+mn-lt"/>
                <a:ea typeface="+mn-ea"/>
                <a:cs typeface="+mn-cs"/>
              </a:rPr>
              <a:t>Working with someone who knew the culture meant we could better engage with the family. By being able to engage with the family we were able to work together to improve the home situation and the family’s relationship with the school. Through this program, the children learnt to respect their parents’ culture. The family improved their standard of living, the parents learnt better parenting strategies and the children were able to remain living with their parents.</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A61F76F-56F5-524C-B177-4272EAD8C4B0}" type="slidenum">
              <a:rPr lang="en-US" smtClean="0"/>
              <a:t>17</a:t>
            </a:fld>
            <a:endParaRPr lang="en-US"/>
          </a:p>
        </p:txBody>
      </p:sp>
    </p:spTree>
    <p:extLst>
      <p:ext uri="{BB962C8B-B14F-4D97-AF65-F5344CB8AC3E}">
        <p14:creationId xmlns:p14="http://schemas.microsoft.com/office/powerpoint/2010/main" val="160441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61F76F-56F5-524C-B177-4272EAD8C4B0}" type="slidenum">
              <a:rPr lang="en-US" smtClean="0"/>
              <a:t>18</a:t>
            </a:fld>
            <a:endParaRPr lang="en-US"/>
          </a:p>
        </p:txBody>
      </p:sp>
    </p:spTree>
    <p:extLst>
      <p:ext uri="{BB962C8B-B14F-4D97-AF65-F5344CB8AC3E}">
        <p14:creationId xmlns:p14="http://schemas.microsoft.com/office/powerpoint/2010/main" val="389458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AU" dirty="0"/>
              <a:t>http://</a:t>
            </a:r>
            <a:r>
              <a:rPr lang="en-AU" dirty="0" err="1"/>
              <a:t>resources.cardijn.info</a:t>
            </a:r>
            <a:r>
              <a:rPr lang="en-AU" dirty="0"/>
              <a:t>/</a:t>
            </a:r>
            <a:r>
              <a:rPr lang="en-AU" dirty="0" err="1"/>
              <a:t>sja</a:t>
            </a:r>
            <a:r>
              <a:rPr lang="en-AU" dirty="0"/>
              <a:t>-in-nine-questions</a:t>
            </a:r>
          </a:p>
        </p:txBody>
      </p:sp>
      <p:sp>
        <p:nvSpPr>
          <p:cNvPr id="4" name="Slide Number Placeholder 3"/>
          <p:cNvSpPr>
            <a:spLocks noGrp="1"/>
          </p:cNvSpPr>
          <p:nvPr>
            <p:ph type="sldNum" sz="quarter" idx="10"/>
          </p:nvPr>
        </p:nvSpPr>
        <p:spPr/>
        <p:txBody>
          <a:bodyPr/>
          <a:lstStyle/>
          <a:p>
            <a:fld id="{6A61F76F-56F5-524C-B177-4272EAD8C4B0}" type="slidenum">
              <a:rPr lang="en-US" smtClean="0"/>
              <a:t>19</a:t>
            </a:fld>
            <a:endParaRPr lang="en-US"/>
          </a:p>
        </p:txBody>
      </p:sp>
    </p:spTree>
    <p:extLst>
      <p:ext uri="{BB962C8B-B14F-4D97-AF65-F5344CB8AC3E}">
        <p14:creationId xmlns:p14="http://schemas.microsoft.com/office/powerpoint/2010/main" val="389458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a:t>Notes</a:t>
            </a:r>
            <a:r>
              <a:rPr lang="en-US" baseline="0" dirty="0"/>
              <a:t> for Teachers: </a:t>
            </a:r>
          </a:p>
          <a:p>
            <a:r>
              <a:rPr lang="en-US" baseline="0" dirty="0"/>
              <a:t>It is recommended that the Word is read directly from the Bible.</a:t>
            </a:r>
          </a:p>
          <a:p>
            <a:r>
              <a:rPr lang="en-US" baseline="0" dirty="0"/>
              <a:t>A copy of the scriptural text is included below for your reference taken from </a:t>
            </a:r>
          </a:p>
          <a:p>
            <a:endParaRPr lang="en-US" baseline="0" dirty="0"/>
          </a:p>
          <a:p>
            <a:r>
              <a:rPr lang="en-US" dirty="0" err="1"/>
              <a:t>Lk</a:t>
            </a:r>
            <a:r>
              <a:rPr lang="en-US" dirty="0"/>
              <a:t> 3:10-18 </a:t>
            </a:r>
          </a:p>
          <a:p>
            <a:r>
              <a:rPr lang="en-US" dirty="0"/>
              <a:t>A reading from the holy Gospel according to Luke </a:t>
            </a:r>
          </a:p>
          <a:p>
            <a:r>
              <a:rPr lang="en-US" dirty="0"/>
              <a:t>What, then, must we do? </a:t>
            </a:r>
          </a:p>
          <a:p>
            <a:r>
              <a:rPr lang="en-US" dirty="0"/>
              <a:t>When all the people asked John, ‘What must we do?’ he answered, ‘If anyone has two tunics he must share with the man who has none, and the one with something to eat must do the same.’ There were tax collectors too who came for baptism, and these said to him, ‘Master, what must we do?’ He said to them, ‘Exact no more than your rate.’ Some soldiers asked him in their turn, ‘What about us? What must we do?’ He said to them, ‘No intimidation! No extortion! Be content with your pay!’ </a:t>
            </a:r>
          </a:p>
          <a:p>
            <a:r>
              <a:rPr lang="en-US" dirty="0"/>
              <a:t>A feeling of expectancy had grown among the people, who were beginning to think that John might be the Christ, so John declared before them all, ‘I </a:t>
            </a:r>
            <a:r>
              <a:rPr lang="en-US" dirty="0" err="1"/>
              <a:t>baptise</a:t>
            </a:r>
            <a:r>
              <a:rPr lang="en-US" dirty="0"/>
              <a:t> you with water, but someone is coming, someone who is more powerful than I am, and I am not fit to undo the strap of his sandals; he will </a:t>
            </a:r>
            <a:r>
              <a:rPr lang="en-US" dirty="0" err="1"/>
              <a:t>baptise</a:t>
            </a:r>
            <a:r>
              <a:rPr lang="en-US" dirty="0"/>
              <a:t> you with the Holy Spirit and fire. His winnowing-fan is in his hand to clear his threshing-floor and to gather the wheat into his barn; but the chaff he will burn in a fire that will never go out.’ As well as this, there were many other things he said to exhort the people and to announce the Good News to them. </a:t>
            </a:r>
          </a:p>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23</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a:t>Notes</a:t>
            </a:r>
            <a:r>
              <a:rPr lang="en-US" baseline="0" dirty="0"/>
              <a:t> for Teachers: </a:t>
            </a:r>
          </a:p>
          <a:p>
            <a:r>
              <a:rPr lang="en-US" baseline="0" dirty="0"/>
              <a:t>It is recommended that the Word is read directly from the Bible.</a:t>
            </a:r>
          </a:p>
          <a:p>
            <a:r>
              <a:rPr lang="en-US" baseline="0" dirty="0"/>
              <a:t>A copy of the scriptural text is included below for your reference taken from </a:t>
            </a:r>
          </a:p>
          <a:p>
            <a:endParaRPr lang="en-US" baseline="0" dirty="0"/>
          </a:p>
          <a:p>
            <a:r>
              <a:rPr lang="en-US" dirty="0" err="1"/>
              <a:t>Lk</a:t>
            </a:r>
            <a:r>
              <a:rPr lang="en-US" dirty="0"/>
              <a:t> 3:10-18 </a:t>
            </a:r>
          </a:p>
          <a:p>
            <a:r>
              <a:rPr lang="en-US" dirty="0"/>
              <a:t>A reading from the holy Gospel according to Luke </a:t>
            </a:r>
          </a:p>
          <a:p>
            <a:r>
              <a:rPr lang="en-US" dirty="0"/>
              <a:t>What, then, must we do? </a:t>
            </a:r>
          </a:p>
          <a:p>
            <a:r>
              <a:rPr lang="en-US" dirty="0"/>
              <a:t>When all the people asked John, ‘What must we do?’ he answered, ‘If anyone has two tunics he must share with the man who has none, and the one with something to eat must do the same.’ There were tax collectors too who came for baptism, and these said to him, ‘Master, what must we do?’ He said to them, ‘Exact no more than your rate.’ Some soldiers asked him in their turn, ‘What about us? What must we do?’ He said to them, ‘No intimidation! No extortion! Be content with your pay!’ </a:t>
            </a:r>
          </a:p>
          <a:p>
            <a:r>
              <a:rPr lang="en-US" dirty="0"/>
              <a:t>A feeling of expectancy had grown among the people, who were beginning to think that John might be the Christ, so John declared before them all, ‘I </a:t>
            </a:r>
            <a:r>
              <a:rPr lang="en-US" dirty="0" err="1"/>
              <a:t>baptise</a:t>
            </a:r>
            <a:r>
              <a:rPr lang="en-US" dirty="0"/>
              <a:t> you with water, but someone is coming, someone who is more powerful than I am, and I am not fit to undo the strap of his sandals; he will </a:t>
            </a:r>
            <a:r>
              <a:rPr lang="en-US" dirty="0" err="1"/>
              <a:t>baptise</a:t>
            </a:r>
            <a:r>
              <a:rPr lang="en-US" dirty="0"/>
              <a:t> you with the Holy Spirit and fire. His winnowing-fan is in his hand to clear his threshing-floor and to gather the wheat into his barn; but the chaff he will burn in a fire that will never go out.’ As well as this, there were many other things he said to exhort the people and to announce the Good News to them. </a:t>
            </a:r>
          </a:p>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24</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a:t>Notes</a:t>
            </a:r>
            <a:r>
              <a:rPr lang="en-US" baseline="0" dirty="0"/>
              <a:t> for Teachers: </a:t>
            </a:r>
          </a:p>
          <a:p>
            <a:r>
              <a:rPr lang="en-AU" sz="1200" kern="1200" dirty="0">
                <a:solidFill>
                  <a:schemeClr val="tx1"/>
                </a:solidFill>
                <a:effectLst/>
                <a:latin typeface="+mn-lt"/>
                <a:ea typeface="+mn-ea"/>
                <a:cs typeface="+mn-cs"/>
              </a:rPr>
              <a:t>Teachers may add in more confronting details or remove as they see fit.</a:t>
            </a:r>
          </a:p>
          <a:p>
            <a:r>
              <a:rPr lang="en-AU" sz="1200" kern="1200" dirty="0" err="1">
                <a:solidFill>
                  <a:schemeClr val="tx1"/>
                </a:solidFill>
                <a:effectLst/>
                <a:latin typeface="+mn-lt"/>
                <a:ea typeface="+mn-ea"/>
                <a:cs typeface="+mn-cs"/>
              </a:rPr>
              <a:t>CatholicCare</a:t>
            </a:r>
            <a:r>
              <a:rPr lang="en-AU" sz="1200" kern="1200" dirty="0">
                <a:solidFill>
                  <a:schemeClr val="tx1"/>
                </a:solidFill>
                <a:effectLst/>
                <a:latin typeface="+mn-lt"/>
                <a:ea typeface="+mn-ea"/>
                <a:cs typeface="+mn-cs"/>
              </a:rPr>
              <a:t> runs a program for the families of people who are addicted to alcohol, drugs or gambling.  It’s called Family Recovery.  When a family member is in the grip of an addiction it affects the whole family.  Sometimes the addict is a teen child, sometimes the addict is an adult and, in some of the most disturbing situations, sometimes the addict is a parent.</a:t>
            </a:r>
          </a:p>
          <a:p>
            <a:r>
              <a:rPr lang="en-AU" sz="1200" kern="1200" dirty="0">
                <a:solidFill>
                  <a:schemeClr val="tx1"/>
                </a:solidFill>
                <a:effectLst/>
                <a:latin typeface="+mn-lt"/>
                <a:ea typeface="+mn-ea"/>
                <a:cs typeface="+mn-cs"/>
              </a:rPr>
              <a:t>Being the child of an addict or living with an addict is extraordinarily confronting for a child.  There are a few natural responses.  They either withdraw and become a ‘dreamer’, they become hyper responsible or they act out themselves.  All of this trauma affects their future and their development.</a:t>
            </a:r>
          </a:p>
          <a:p>
            <a:r>
              <a:rPr lang="en-AU" sz="1200" kern="1200" dirty="0" err="1">
                <a:solidFill>
                  <a:schemeClr val="tx1"/>
                </a:solidFill>
                <a:effectLst/>
                <a:latin typeface="+mn-lt"/>
                <a:ea typeface="+mn-ea"/>
                <a:cs typeface="+mn-cs"/>
              </a:rPr>
              <a:t>CatholicCare’s</a:t>
            </a:r>
            <a:r>
              <a:rPr lang="en-AU" sz="1200" kern="1200" dirty="0">
                <a:solidFill>
                  <a:schemeClr val="tx1"/>
                </a:solidFill>
                <a:effectLst/>
                <a:latin typeface="+mn-lt"/>
                <a:ea typeface="+mn-ea"/>
                <a:cs typeface="+mn-cs"/>
              </a:rPr>
              <a:t> Family Recovery program runs one of Sydney’s only group therapy services that works with children from families with addicts.  The program teaches them that they are not responsible for the addict’s behaviour, that they’re not the only one, that they can talk about the problems and ask for help from adults in their school or larger family circle and, importantly, that bad behaviour from a parent or family member is not their fault.</a:t>
            </a:r>
          </a:p>
          <a:p>
            <a:r>
              <a:rPr lang="en-AU" sz="1200" kern="1200" dirty="0">
                <a:solidFill>
                  <a:schemeClr val="tx1"/>
                </a:solidFill>
                <a:effectLst/>
                <a:latin typeface="+mn-lt"/>
                <a:ea typeface="+mn-ea"/>
                <a:cs typeface="+mn-cs"/>
              </a:rPr>
              <a:t>Helping children become more resilient means that they can find joy in their lives again.  When they withdraw, act out or become the parent they miss out on a joyful childhood.  Learning how to be a child again is a gift we can give them through Family Recovery.</a:t>
            </a:r>
          </a:p>
        </p:txBody>
      </p:sp>
      <p:sp>
        <p:nvSpPr>
          <p:cNvPr id="4" name="Slide Number Placeholder 3"/>
          <p:cNvSpPr>
            <a:spLocks noGrp="1"/>
          </p:cNvSpPr>
          <p:nvPr>
            <p:ph type="sldNum" sz="quarter" idx="10"/>
          </p:nvPr>
        </p:nvSpPr>
        <p:spPr/>
        <p:txBody>
          <a:bodyPr/>
          <a:lstStyle/>
          <a:p>
            <a:fld id="{6A61F76F-56F5-524C-B177-4272EAD8C4B0}" type="slidenum">
              <a:rPr lang="en-US" smtClean="0"/>
              <a:t>25</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2</a:t>
            </a:fld>
            <a:endParaRPr lang="en-US"/>
          </a:p>
        </p:txBody>
      </p:sp>
    </p:spTree>
    <p:extLst>
      <p:ext uri="{BB962C8B-B14F-4D97-AF65-F5344CB8AC3E}">
        <p14:creationId xmlns:p14="http://schemas.microsoft.com/office/powerpoint/2010/main" val="3122869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26</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27</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r>
              <a:rPr lang="en-US" dirty="0"/>
              <a:t>Notes</a:t>
            </a:r>
            <a:r>
              <a:rPr lang="en-US" baseline="0" dirty="0"/>
              <a:t> for Teachers:</a:t>
            </a:r>
          </a:p>
          <a:p>
            <a:endParaRPr lang="en-US" baseline="0" dirty="0"/>
          </a:p>
          <a:p>
            <a:r>
              <a:rPr lang="en-US" baseline="0" dirty="0"/>
              <a:t>It is recommended that the Word is read directly from the Bible.</a:t>
            </a:r>
          </a:p>
          <a:p>
            <a:r>
              <a:rPr lang="en-US" baseline="0" dirty="0"/>
              <a:t>A copy of the scriptural text is included below for your reference taken from </a:t>
            </a:r>
          </a:p>
          <a:p>
            <a:endParaRPr lang="en-US" dirty="0"/>
          </a:p>
          <a:p>
            <a:r>
              <a:rPr lang="en-US" dirty="0"/>
              <a:t> </a:t>
            </a:r>
            <a:r>
              <a:rPr lang="en-US" dirty="0" err="1"/>
              <a:t>Lk</a:t>
            </a:r>
            <a:r>
              <a:rPr lang="en-US" dirty="0"/>
              <a:t> 1:39-45 </a:t>
            </a:r>
          </a:p>
          <a:p>
            <a:r>
              <a:rPr lang="en-US" dirty="0"/>
              <a:t>A reading from the holy Gospel according to Luke </a:t>
            </a:r>
          </a:p>
          <a:p>
            <a:r>
              <a:rPr lang="en-US" dirty="0"/>
              <a:t>Mary set out and went as quickly as she could to a town in the hill country of Judah. She went into Zechariah’s house and greeted Elizabeth. Now as soon as Elizabeth heard Mary’s greeting, the child leapt in her womb and Elizabeth was filled with the Holy Spirit. She gave a loud cry and said, ‘Of all women you are the most blessed, and blessed is the fruit of your womb. Why should I be </a:t>
            </a:r>
            <a:r>
              <a:rPr lang="en-US" dirty="0" err="1"/>
              <a:t>honoured</a:t>
            </a:r>
            <a:r>
              <a:rPr lang="en-US" dirty="0"/>
              <a:t> with a visit from the mother of my Lord? For the moment your greeting reached my ears, the child in my womb leapt for joy. Yes, blessed is she who believed that the promise made her by the Lord would be fulfilled.’ </a:t>
            </a:r>
          </a:p>
          <a:p>
            <a:endParaRPr lang="en-US" dirty="0"/>
          </a:p>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31</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r>
              <a:rPr lang="en-US" dirty="0"/>
              <a:t>Notes</a:t>
            </a:r>
            <a:r>
              <a:rPr lang="en-US" baseline="0" dirty="0"/>
              <a:t> for Teachers:</a:t>
            </a:r>
          </a:p>
          <a:p>
            <a:endParaRPr lang="en-US" baseline="0" dirty="0"/>
          </a:p>
          <a:p>
            <a:r>
              <a:rPr lang="en-US" baseline="0" dirty="0"/>
              <a:t>It is recommended that the Word is read directly from the Bible.</a:t>
            </a:r>
          </a:p>
          <a:p>
            <a:r>
              <a:rPr lang="en-US" baseline="0" dirty="0"/>
              <a:t>A copy of the scriptural text is included below for your reference taken from </a:t>
            </a:r>
          </a:p>
          <a:p>
            <a:endParaRPr lang="en-US" dirty="0"/>
          </a:p>
          <a:p>
            <a:r>
              <a:rPr lang="en-US" dirty="0"/>
              <a:t> </a:t>
            </a:r>
            <a:r>
              <a:rPr lang="en-US" dirty="0" err="1"/>
              <a:t>Lk</a:t>
            </a:r>
            <a:r>
              <a:rPr lang="en-US" dirty="0"/>
              <a:t> 1:39-45 </a:t>
            </a:r>
          </a:p>
          <a:p>
            <a:r>
              <a:rPr lang="en-US" dirty="0"/>
              <a:t>A reading from the holy Gospel according to Luke </a:t>
            </a:r>
          </a:p>
          <a:p>
            <a:r>
              <a:rPr lang="en-US" dirty="0"/>
              <a:t>Mary set out and went as quickly as she could to a town in the hill country of Judah. She went into Zechariah’s house and greeted Elizabeth. Now as soon as Elizabeth heard Mary’s greeting, the child leapt in her womb and Elizabeth was filled with the Holy Spirit. She gave a loud cry and said, ‘Of all women you are the most blessed, and blessed is the fruit of your womb. Why should I be </a:t>
            </a:r>
            <a:r>
              <a:rPr lang="en-US" dirty="0" err="1"/>
              <a:t>honoured</a:t>
            </a:r>
            <a:r>
              <a:rPr lang="en-US" dirty="0"/>
              <a:t> with a visit from the mother of my Lord? For the moment your greeting reached my ears, the child in my womb leapt for joy. Yes, blessed is she who believed that the promise made her by the Lord would be fulfilled.’ </a:t>
            </a:r>
          </a:p>
          <a:p>
            <a:endParaRPr lang="en-US" dirty="0"/>
          </a:p>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32</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Source</a:t>
            </a:r>
            <a:r>
              <a:rPr lang="en-AU" sz="1200" kern="1200" baseline="0" dirty="0">
                <a:solidFill>
                  <a:schemeClr val="tx1"/>
                </a:solidFill>
                <a:effectLst/>
                <a:latin typeface="+mn-lt"/>
                <a:ea typeface="+mn-ea"/>
                <a:cs typeface="+mn-cs"/>
              </a:rPr>
              <a:t> story:</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Teachers may add in more confronting details or remove as they see fit.</a:t>
            </a:r>
          </a:p>
          <a:p>
            <a:endParaRPr lang="en-AU" dirty="0"/>
          </a:p>
          <a:p>
            <a:r>
              <a:rPr lang="en-AU" dirty="0" err="1"/>
              <a:t>CatholicCare</a:t>
            </a:r>
            <a:r>
              <a:rPr lang="en-AU" baseline="0" dirty="0"/>
              <a:t> runs a service available free to all called </a:t>
            </a:r>
            <a:r>
              <a:rPr lang="en-AU" baseline="0" dirty="0" err="1"/>
              <a:t>CCareline</a:t>
            </a:r>
            <a:r>
              <a:rPr lang="en-AU" baseline="0" dirty="0"/>
              <a:t>.  When crisis or disadvantage enters people’s lives they often don’t know how to make a start with solving their problems.  The team at </a:t>
            </a:r>
            <a:r>
              <a:rPr lang="en-AU" baseline="0" dirty="0" err="1"/>
              <a:t>CCareline</a:t>
            </a:r>
            <a:r>
              <a:rPr lang="en-AU" baseline="0" dirty="0"/>
              <a:t> have the best job in the world… they get to help people who are looking for help.  Giving people the help they need is an act of love. </a:t>
            </a:r>
          </a:p>
          <a:p>
            <a:endParaRPr lang="en-AU" baseline="0" dirty="0"/>
          </a:p>
          <a:p>
            <a:r>
              <a:rPr lang="en-AU" baseline="0" dirty="0"/>
              <a:t>One of our counsellors, Rebecca, wrote this beautiful story about how working at </a:t>
            </a:r>
            <a:r>
              <a:rPr lang="en-AU" baseline="0" dirty="0" err="1"/>
              <a:t>CCareline</a:t>
            </a:r>
            <a:r>
              <a:rPr lang="en-AU" baseline="0" dirty="0"/>
              <a:t> is an act of love.</a:t>
            </a:r>
          </a:p>
          <a:p>
            <a:endParaRPr lang="en-AU" baseline="0" dirty="0"/>
          </a:p>
          <a:p>
            <a:r>
              <a:rPr lang="en-AU" sz="1200" kern="1200" dirty="0">
                <a:solidFill>
                  <a:schemeClr val="tx1"/>
                </a:solidFill>
                <a:effectLst/>
                <a:latin typeface="+mn-lt"/>
                <a:ea typeface="+mn-ea"/>
                <a:cs typeface="+mn-cs"/>
              </a:rPr>
              <a:t>Every day I do my best to give people hope that things will be OK. Sometimes people call when they are lonely and need a chat. I find that there are many elderly people in our community who are isolated in their homes, and they need someone to talk through their worries with.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Often people will call when they are at crisis point. Not long ago we received a phone call from a school principal who wanted to help a family but didn’t know what to do. There were four kids in the family, aged 5, 7, 10 and 13. The family had moved to Australia from overseas and they didn’t have any local friends or family to help them out. The five and seven-year-old were having troubles at school, and the mother was very worried about them. The family was also at risk of losing their home because they could not afford to pay rent. Once the principal got in touch with us we were able to link the family in with services to help them get back on their feet. We made sure that the family had somewhere safe and secure to live, and that the children could focus at school without worrying about issues at home.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always nice to hear that a caller has found </a:t>
            </a:r>
            <a:r>
              <a:rPr lang="en-AU" sz="1200" kern="1200" dirty="0" err="1">
                <a:solidFill>
                  <a:schemeClr val="tx1"/>
                </a:solidFill>
                <a:effectLst/>
                <a:latin typeface="+mn-lt"/>
                <a:ea typeface="+mn-ea"/>
                <a:cs typeface="+mn-cs"/>
              </a:rPr>
              <a:t>CCareline</a:t>
            </a:r>
            <a:r>
              <a:rPr lang="en-AU" sz="1200" kern="1200" dirty="0">
                <a:solidFill>
                  <a:schemeClr val="tx1"/>
                </a:solidFill>
                <a:effectLst/>
                <a:latin typeface="+mn-lt"/>
                <a:ea typeface="+mn-ea"/>
                <a:cs typeface="+mn-cs"/>
              </a:rPr>
              <a:t> helpful. Recently, a caller wrote to us saying: </a:t>
            </a:r>
          </a:p>
          <a:p>
            <a:r>
              <a:rPr lang="en-AU" sz="1200" kern="1200" dirty="0">
                <a:solidFill>
                  <a:schemeClr val="tx1"/>
                </a:solidFill>
                <a:effectLst/>
                <a:latin typeface="+mn-lt"/>
                <a:ea typeface="+mn-ea"/>
                <a:cs typeface="+mn-cs"/>
              </a:rPr>
              <a:t>“This was such a helpful phone call. You have really listened to me. It is very reassuring to know you can get help and support when there are big things happening in your life. I am feeling so much better than when I first called.”</a:t>
            </a:r>
          </a:p>
          <a:p>
            <a:r>
              <a:rPr lang="en-AU" sz="1200" kern="1200" dirty="0">
                <a:solidFill>
                  <a:schemeClr val="tx1"/>
                </a:solidFill>
                <a:effectLst/>
                <a:latin typeface="+mn-lt"/>
                <a:ea typeface="+mn-ea"/>
                <a:cs typeface="+mn-cs"/>
              </a:rPr>
              <a:t> </a:t>
            </a:r>
          </a:p>
          <a:p>
            <a:endParaRPr lang="en-AU" dirty="0"/>
          </a:p>
          <a:p>
            <a:endParaRPr lang="en-AU" dirty="0"/>
          </a:p>
        </p:txBody>
      </p:sp>
      <p:sp>
        <p:nvSpPr>
          <p:cNvPr id="4" name="Slide Number Placeholder 3"/>
          <p:cNvSpPr>
            <a:spLocks noGrp="1"/>
          </p:cNvSpPr>
          <p:nvPr>
            <p:ph type="sldNum" sz="quarter" idx="10"/>
          </p:nvPr>
        </p:nvSpPr>
        <p:spPr/>
        <p:txBody>
          <a:bodyPr/>
          <a:lstStyle/>
          <a:p>
            <a:fld id="{6A61F76F-56F5-524C-B177-4272EAD8C4B0}" type="slidenum">
              <a:rPr lang="en-US" smtClean="0"/>
              <a:t>33</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34</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r>
              <a:rPr lang="en-US" dirty="0"/>
              <a:t>Notes</a:t>
            </a:r>
            <a:r>
              <a:rPr lang="en-US" baseline="0" dirty="0"/>
              <a:t> for Teachers:</a:t>
            </a:r>
          </a:p>
          <a:p>
            <a:endParaRPr lang="en-US" baseline="0" dirty="0"/>
          </a:p>
          <a:p>
            <a:r>
              <a:rPr lang="en-US" baseline="0" dirty="0"/>
              <a:t>It is recommended that the Word is read directly from the Bible.</a:t>
            </a:r>
          </a:p>
          <a:p>
            <a:r>
              <a:rPr lang="en-US" baseline="0" dirty="0"/>
              <a:t>A copy of the scriptural text is included below for your reference taken from </a:t>
            </a:r>
          </a:p>
          <a:p>
            <a:endParaRPr lang="en-US" dirty="0"/>
          </a:p>
          <a:p>
            <a:r>
              <a:rPr lang="en-US" dirty="0"/>
              <a:t> </a:t>
            </a:r>
            <a:r>
              <a:rPr lang="en-US" dirty="0" err="1"/>
              <a:t>Lk</a:t>
            </a:r>
            <a:r>
              <a:rPr lang="en-US" dirty="0"/>
              <a:t> 1:39-45 </a:t>
            </a:r>
          </a:p>
          <a:p>
            <a:r>
              <a:rPr lang="en-US" dirty="0"/>
              <a:t>A reading from the holy Gospel according to Luke </a:t>
            </a:r>
          </a:p>
          <a:p>
            <a:r>
              <a:rPr lang="en-US" dirty="0"/>
              <a:t>Mary set out and went as quickly as she could to a town in the hill country of Judah. She went into Zechariah’s house and greeted Elizabeth. Now as soon as Elizabeth heard Mary’s greeting, the child leapt in her womb and Elizabeth was filled with the Holy Spirit. She gave a loud cry and said, ‘Of all women you are the most blessed, and blessed is the fruit of your womb. Why should I be </a:t>
            </a:r>
            <a:r>
              <a:rPr lang="en-US" dirty="0" err="1"/>
              <a:t>honoured</a:t>
            </a:r>
            <a:r>
              <a:rPr lang="en-US" dirty="0"/>
              <a:t> with a visit from the mother of my Lord? For the moment your greeting reached my ears, the child in my womb leapt for joy. Yes, blessed is she who believed that the promise made her by the Lord would be fulfilled.’ </a:t>
            </a:r>
          </a:p>
          <a:p>
            <a:endParaRPr lang="en-US" dirty="0"/>
          </a:p>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35</a:t>
            </a:fld>
            <a:endParaRPr lang="en-US"/>
          </a:p>
        </p:txBody>
      </p:sp>
    </p:spTree>
    <p:extLst>
      <p:ext uri="{BB962C8B-B14F-4D97-AF65-F5344CB8AC3E}">
        <p14:creationId xmlns:p14="http://schemas.microsoft.com/office/powerpoint/2010/main" val="54633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err="1"/>
              <a:t>Qsource</a:t>
            </a:r>
            <a:r>
              <a:rPr lang="en-US" dirty="0"/>
              <a:t>: https://</a:t>
            </a:r>
            <a:r>
              <a:rPr lang="en-US" dirty="0" err="1"/>
              <a:t>www.catholic.org</a:t>
            </a:r>
            <a:r>
              <a:rPr lang="en-US" dirty="0"/>
              <a:t>/advent/</a:t>
            </a:r>
            <a:r>
              <a:rPr lang="en-US" dirty="0" err="1"/>
              <a:t>advent.php?id</a:t>
            </a:r>
            <a:r>
              <a:rPr lang="en-US" dirty="0"/>
              <a:t>=5</a:t>
            </a:r>
          </a:p>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3</a:t>
            </a:fld>
            <a:endParaRPr lang="en-US"/>
          </a:p>
        </p:txBody>
      </p:sp>
    </p:spTree>
    <p:extLst>
      <p:ext uri="{BB962C8B-B14F-4D97-AF65-F5344CB8AC3E}">
        <p14:creationId xmlns:p14="http://schemas.microsoft.com/office/powerpoint/2010/main" val="31228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a:t>Teacher</a:t>
            </a:r>
            <a:r>
              <a:rPr lang="en-US" baseline="0" dirty="0"/>
              <a:t> Information:</a:t>
            </a:r>
          </a:p>
          <a:p>
            <a:r>
              <a:rPr lang="en-US" sz="1200" kern="1200" dirty="0" err="1">
                <a:solidFill>
                  <a:schemeClr val="tx1"/>
                </a:solidFill>
                <a:effectLst/>
                <a:latin typeface="+mn-lt"/>
                <a:ea typeface="+mn-ea"/>
                <a:cs typeface="+mn-cs"/>
              </a:rPr>
              <a:t>CatholicCare</a:t>
            </a:r>
            <a:r>
              <a:rPr lang="en-US" sz="1200" kern="1200" dirty="0">
                <a:solidFill>
                  <a:schemeClr val="tx1"/>
                </a:solidFill>
                <a:effectLst/>
                <a:latin typeface="+mn-lt"/>
                <a:ea typeface="+mn-ea"/>
                <a:cs typeface="+mn-cs"/>
              </a:rPr>
              <a:t> is the social services agency of the Archdiocese of Sydney. Every day we walk in solidarity with individuals, families and communities to </a:t>
            </a:r>
            <a:r>
              <a:rPr lang="en-US" sz="1200" kern="1200" dirty="0" err="1">
                <a:solidFill>
                  <a:schemeClr val="tx1"/>
                </a:solidFill>
                <a:effectLst/>
                <a:latin typeface="+mn-lt"/>
                <a:ea typeface="+mn-ea"/>
                <a:cs typeface="+mn-cs"/>
              </a:rPr>
              <a:t>realise</a:t>
            </a:r>
            <a:r>
              <a:rPr lang="en-US" sz="1200" kern="1200" dirty="0">
                <a:solidFill>
                  <a:schemeClr val="tx1"/>
                </a:solidFill>
                <a:effectLst/>
                <a:latin typeface="+mn-lt"/>
                <a:ea typeface="+mn-ea"/>
                <a:cs typeface="+mn-cs"/>
              </a:rPr>
              <a:t> our vision of a society in which we all feel valued and supported. </a:t>
            </a:r>
            <a:endParaRPr lang="en-US" dirty="0">
              <a:effectLst/>
            </a:endParaRPr>
          </a:p>
          <a:p>
            <a:r>
              <a:rPr lang="en-US" sz="1200" kern="1200" dirty="0">
                <a:solidFill>
                  <a:schemeClr val="tx1"/>
                </a:solidFill>
                <a:effectLst/>
                <a:latin typeface="+mn-lt"/>
                <a:ea typeface="+mn-ea"/>
                <a:cs typeface="+mn-cs"/>
              </a:rPr>
              <a:t>Our greatest wish is to see people in our communities thrive. </a:t>
            </a:r>
            <a:endParaRPr lang="en-US" dirty="0">
              <a:effectLst/>
            </a:endParaRPr>
          </a:p>
          <a:p>
            <a:r>
              <a:rPr lang="en-US" sz="1200" kern="1200" dirty="0">
                <a:solidFill>
                  <a:schemeClr val="tx1"/>
                </a:solidFill>
                <a:effectLst/>
                <a:latin typeface="+mn-lt"/>
                <a:ea typeface="+mn-ea"/>
                <a:cs typeface="+mn-cs"/>
              </a:rPr>
              <a:t>We strive to </a:t>
            </a:r>
            <a:r>
              <a:rPr lang="en-US" sz="1200" kern="1200" dirty="0" err="1">
                <a:solidFill>
                  <a:schemeClr val="tx1"/>
                </a:solidFill>
                <a:effectLst/>
                <a:latin typeface="+mn-lt"/>
                <a:ea typeface="+mn-ea"/>
                <a:cs typeface="+mn-cs"/>
              </a:rPr>
              <a:t>realise</a:t>
            </a:r>
            <a:r>
              <a:rPr lang="en-US" sz="1200" kern="1200" dirty="0">
                <a:solidFill>
                  <a:schemeClr val="tx1"/>
                </a:solidFill>
                <a:effectLst/>
                <a:latin typeface="+mn-lt"/>
                <a:ea typeface="+mn-ea"/>
                <a:cs typeface="+mn-cs"/>
              </a:rPr>
              <a:t> this vision by providing a broad range of social services built on a mission of valuing dignity, strengthening families and connecting communities. </a:t>
            </a:r>
            <a:endParaRPr lang="en-US" dirty="0">
              <a:effectLst/>
            </a:endParaRPr>
          </a:p>
          <a:p>
            <a:r>
              <a:rPr lang="en-US" sz="1200" kern="1200" dirty="0" err="1">
                <a:solidFill>
                  <a:schemeClr val="tx1"/>
                </a:solidFill>
                <a:effectLst/>
                <a:latin typeface="+mn-lt"/>
                <a:ea typeface="+mn-ea"/>
                <a:cs typeface="+mn-cs"/>
              </a:rPr>
              <a:t>CatholicCare</a:t>
            </a:r>
            <a:r>
              <a:rPr lang="en-US" sz="1200" kern="1200" dirty="0">
                <a:solidFill>
                  <a:schemeClr val="tx1"/>
                </a:solidFill>
                <a:effectLst/>
                <a:latin typeface="+mn-lt"/>
                <a:ea typeface="+mn-ea"/>
                <a:cs typeface="+mn-cs"/>
              </a:rPr>
              <a:t> services help people to live and thrive at every age, irrespective of beliefs and abilities. We help Sydney families with relationships, parenting, ageing, disabilities, addictions and mental health concerns.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4</a:t>
            </a:fld>
            <a:endParaRPr lang="en-US"/>
          </a:p>
        </p:txBody>
      </p:sp>
    </p:spTree>
    <p:extLst>
      <p:ext uri="{BB962C8B-B14F-4D97-AF65-F5344CB8AC3E}">
        <p14:creationId xmlns:p14="http://schemas.microsoft.com/office/powerpoint/2010/main" val="355613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A61F76F-56F5-524C-B177-4272EAD8C4B0}" type="slidenum">
              <a:rPr lang="en-US" smtClean="0"/>
              <a:t>5</a:t>
            </a:fld>
            <a:endParaRPr lang="en-US"/>
          </a:p>
        </p:txBody>
      </p:sp>
    </p:spTree>
    <p:extLst>
      <p:ext uri="{BB962C8B-B14F-4D97-AF65-F5344CB8AC3E}">
        <p14:creationId xmlns:p14="http://schemas.microsoft.com/office/powerpoint/2010/main" val="43557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1F76F-56F5-524C-B177-4272EAD8C4B0}" type="slidenum">
              <a:rPr lang="en-US" smtClean="0"/>
              <a:t>6</a:t>
            </a:fld>
            <a:endParaRPr lang="en-US"/>
          </a:p>
        </p:txBody>
      </p:sp>
    </p:spTree>
    <p:extLst>
      <p:ext uri="{BB962C8B-B14F-4D97-AF65-F5344CB8AC3E}">
        <p14:creationId xmlns:p14="http://schemas.microsoft.com/office/powerpoint/2010/main" val="191906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A61F76F-56F5-524C-B177-4272EAD8C4B0}" type="slidenum">
              <a:rPr lang="en-US" smtClean="0"/>
              <a:t>7</a:t>
            </a:fld>
            <a:endParaRPr lang="en-US"/>
          </a:p>
        </p:txBody>
      </p:sp>
    </p:spTree>
    <p:extLst>
      <p:ext uri="{BB962C8B-B14F-4D97-AF65-F5344CB8AC3E}">
        <p14:creationId xmlns:p14="http://schemas.microsoft.com/office/powerpoint/2010/main" val="389458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A61F76F-56F5-524C-B177-4272EAD8C4B0}" type="slidenum">
              <a:rPr lang="en-US" smtClean="0"/>
              <a:t>8</a:t>
            </a:fld>
            <a:endParaRPr lang="en-US"/>
          </a:p>
        </p:txBody>
      </p:sp>
    </p:spTree>
    <p:extLst>
      <p:ext uri="{BB962C8B-B14F-4D97-AF65-F5344CB8AC3E}">
        <p14:creationId xmlns:p14="http://schemas.microsoft.com/office/powerpoint/2010/main" val="389458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AU" sz="1200" kern="1200" dirty="0" err="1">
                <a:solidFill>
                  <a:schemeClr val="tx1"/>
                </a:solidFill>
                <a:effectLst/>
                <a:latin typeface="+mn-lt"/>
                <a:ea typeface="+mn-ea"/>
                <a:cs typeface="+mn-cs"/>
              </a:rPr>
              <a:t>CatholicCare</a:t>
            </a:r>
            <a:r>
              <a:rPr lang="en-AU" sz="1200" kern="1200" dirty="0">
                <a:solidFill>
                  <a:schemeClr val="tx1"/>
                </a:solidFill>
                <a:effectLst/>
                <a:latin typeface="+mn-lt"/>
                <a:ea typeface="+mn-ea"/>
                <a:cs typeface="+mn-cs"/>
              </a:rPr>
              <a:t> runs an intervention service that works with children who are at risk of being taken into foster care owing to parental neglect.  There are often instances where young women, themselves from highly disadvantaged backgrounds, have children of their own at a young age.  One such woman was Karen.  She was an ice user when she found out she was pregnant.</a:t>
            </a:r>
          </a:p>
          <a:p>
            <a:r>
              <a:rPr lang="en-AU" sz="1200" kern="1200" dirty="0">
                <a:solidFill>
                  <a:schemeClr val="tx1"/>
                </a:solidFill>
                <a:effectLst/>
                <a:latin typeface="+mn-lt"/>
                <a:ea typeface="+mn-ea"/>
                <a:cs typeface="+mn-cs"/>
              </a:rPr>
              <a:t>She stopped using immediately and was introduced into the HOPE program.  She worked with intensive social working services to help her find housing, look after her health during pregnancy and after, finish her education and learn parenting skills.  The HOPE program lasts for three years and works to break the cycle of intergenerational disadvantage.  Today Karen is studying to become a social worker herself.  She wants to help others like her change their lives and she wants to provide hope to babies born into poverty and hardship.</a:t>
            </a:r>
          </a:p>
          <a:p>
            <a:r>
              <a:rPr lang="en-AU" sz="1200" kern="1200" dirty="0">
                <a:solidFill>
                  <a:schemeClr val="tx1"/>
                </a:solidFill>
                <a:effectLst/>
                <a:latin typeface="+mn-lt"/>
                <a:ea typeface="+mn-ea"/>
                <a:cs typeface="+mn-cs"/>
              </a:rPr>
              <a:t>The HOPE mothers and their children are just some of the people that the </a:t>
            </a:r>
            <a:r>
              <a:rPr lang="en-AU" sz="1200" kern="1200" dirty="0" err="1">
                <a:solidFill>
                  <a:schemeClr val="tx1"/>
                </a:solidFill>
                <a:effectLst/>
                <a:latin typeface="+mn-lt"/>
                <a:ea typeface="+mn-ea"/>
                <a:cs typeface="+mn-cs"/>
              </a:rPr>
              <a:t>CatholicCare</a:t>
            </a:r>
            <a:r>
              <a:rPr lang="en-AU" sz="1200" kern="1200" dirty="0">
                <a:solidFill>
                  <a:schemeClr val="tx1"/>
                </a:solidFill>
                <a:effectLst/>
                <a:latin typeface="+mn-lt"/>
                <a:ea typeface="+mn-ea"/>
                <a:cs typeface="+mn-cs"/>
              </a:rPr>
              <a:t> Christmas hampers and </a:t>
            </a:r>
            <a:r>
              <a:rPr lang="en-AU" sz="1200" kern="1200" dirty="0" err="1">
                <a:solidFill>
                  <a:schemeClr val="tx1"/>
                </a:solidFill>
                <a:effectLst/>
                <a:latin typeface="+mn-lt"/>
                <a:ea typeface="+mn-ea"/>
                <a:cs typeface="+mn-cs"/>
              </a:rPr>
              <a:t>CatholicCare’s</a:t>
            </a:r>
            <a:r>
              <a:rPr lang="en-AU" sz="1200" kern="1200" dirty="0">
                <a:solidFill>
                  <a:schemeClr val="tx1"/>
                </a:solidFill>
                <a:effectLst/>
                <a:latin typeface="+mn-lt"/>
                <a:ea typeface="+mn-ea"/>
                <a:cs typeface="+mn-cs"/>
              </a:rPr>
              <a:t> services help.</a:t>
            </a:r>
          </a:p>
          <a:p>
            <a:endParaRPr lang="en-AU" dirty="0"/>
          </a:p>
        </p:txBody>
      </p:sp>
      <p:sp>
        <p:nvSpPr>
          <p:cNvPr id="4" name="Slide Number Placeholder 3"/>
          <p:cNvSpPr>
            <a:spLocks noGrp="1"/>
          </p:cNvSpPr>
          <p:nvPr>
            <p:ph type="sldNum" sz="quarter" idx="10"/>
          </p:nvPr>
        </p:nvSpPr>
        <p:spPr/>
        <p:txBody>
          <a:bodyPr/>
          <a:lstStyle/>
          <a:p>
            <a:fld id="{6A61F76F-56F5-524C-B177-4272EAD8C4B0}" type="slidenum">
              <a:rPr lang="en-US" smtClean="0"/>
              <a:t>9</a:t>
            </a:fld>
            <a:endParaRPr lang="en-US"/>
          </a:p>
        </p:txBody>
      </p:sp>
    </p:spTree>
    <p:extLst>
      <p:ext uri="{BB962C8B-B14F-4D97-AF65-F5344CB8AC3E}">
        <p14:creationId xmlns:p14="http://schemas.microsoft.com/office/powerpoint/2010/main" val="3894587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4" name="Rectangle: Single Corner Rounded 3">
            <a:extLst>
              <a:ext uri="{FF2B5EF4-FFF2-40B4-BE49-F238E27FC236}">
                <a16:creationId xmlns="" xmlns:a16="http://schemas.microsoft.com/office/drawing/2014/main" id="{D1BAF34A-A7BF-4D14-8834-FC2919A2B165}"/>
              </a:ext>
            </a:extLst>
          </p:cNvPr>
          <p:cNvSpPr/>
          <p:nvPr userDrawn="1"/>
        </p:nvSpPr>
        <p:spPr>
          <a:xfrm rot="5400000">
            <a:off x="1613388" y="-1613389"/>
            <a:ext cx="5917222" cy="9144000"/>
          </a:xfrm>
          <a:prstGeom prst="round1Rect">
            <a:avLst>
              <a:gd name="adj" fmla="val 189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6" name="Picture 5"/>
          <p:cNvPicPr>
            <a:picLocks noChangeAspect="1"/>
          </p:cNvPicPr>
          <p:nvPr userDrawn="1"/>
        </p:nvPicPr>
        <p:blipFill>
          <a:blip r:embed="rId2"/>
          <a:stretch>
            <a:fillRect/>
          </a:stretch>
        </p:blipFill>
        <p:spPr>
          <a:xfrm>
            <a:off x="466345" y="255251"/>
            <a:ext cx="1178297" cy="711888"/>
          </a:xfrm>
          <a:prstGeom prst="rect">
            <a:avLst/>
          </a:prstGeom>
        </p:spPr>
      </p:pic>
      <p:pic>
        <p:nvPicPr>
          <p:cNvPr id="7" name="Picture 6"/>
          <p:cNvPicPr>
            <a:picLocks noChangeAspect="1"/>
          </p:cNvPicPr>
          <p:nvPr userDrawn="1"/>
        </p:nvPicPr>
        <p:blipFill>
          <a:blip r:embed="rId3"/>
          <a:stretch>
            <a:fillRect/>
          </a:stretch>
        </p:blipFill>
        <p:spPr>
          <a:xfrm>
            <a:off x="3515868" y="5279944"/>
            <a:ext cx="5605270" cy="1573834"/>
          </a:xfrm>
          <a:prstGeom prst="rect">
            <a:avLst/>
          </a:prstGeom>
        </p:spPr>
      </p:pic>
      <p:sp>
        <p:nvSpPr>
          <p:cNvPr id="8" name="TextBox 7"/>
          <p:cNvSpPr txBox="1"/>
          <p:nvPr userDrawn="1"/>
        </p:nvSpPr>
        <p:spPr>
          <a:xfrm>
            <a:off x="512064" y="6016752"/>
            <a:ext cx="3419856" cy="553998"/>
          </a:xfrm>
          <a:prstGeom prst="rect">
            <a:avLst/>
          </a:prstGeom>
          <a:noFill/>
        </p:spPr>
        <p:txBody>
          <a:bodyPr wrap="square" rtlCol="0">
            <a:spAutoFit/>
          </a:bodyPr>
          <a:lstStyle/>
          <a:p>
            <a:r>
              <a:rPr lang="en-US" b="1" baseline="30000" dirty="0">
                <a:solidFill>
                  <a:srgbClr val="621D47"/>
                </a:solidFill>
                <a:latin typeface="Comic Sans MS" panose="030F0702030302020204" pitchFamily="66" charset="0"/>
              </a:rPr>
              <a:t>E: info@giftofgoodness.com.au</a:t>
            </a:r>
          </a:p>
          <a:p>
            <a:r>
              <a:rPr lang="en-US" b="1" baseline="30000" dirty="0">
                <a:solidFill>
                  <a:srgbClr val="621D47"/>
                </a:solidFill>
                <a:latin typeface="Comic Sans MS" panose="030F0702030302020204" pitchFamily="66" charset="0"/>
              </a:rPr>
              <a:t>W: giftofgoodness.com.au</a:t>
            </a:r>
            <a:endParaRPr lang="en-PH" dirty="0">
              <a:solidFill>
                <a:srgbClr val="621D47"/>
              </a:solidFill>
              <a:latin typeface="Comic Sans MS" panose="030F0702030302020204" pitchFamily="66" charset="0"/>
            </a:endParaRPr>
          </a:p>
        </p:txBody>
      </p:sp>
      <p:pic>
        <p:nvPicPr>
          <p:cNvPr id="9" name="Picture 2" descr="C:\Users\kbauer\Desktop\YGOG\CCareline by CC logo-H.pn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6910872" y="350795"/>
            <a:ext cx="1873377" cy="52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4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75"/>
            <a:ext cx="2133600" cy="365125"/>
          </a:xfrm>
          <a:prstGeom prst="rect">
            <a:avLst/>
          </a:prstGeom>
        </p:spPr>
        <p:txBody>
          <a:bodyPr/>
          <a:lstStyle/>
          <a:p>
            <a:fld id="{9BD0736F-709F-084A-8FBC-6EF702E98BE9}"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96469-CEA8-4248-8F4B-A341C22FD418}" type="slidenum">
              <a:rPr lang="en-US" smtClean="0"/>
              <a:t>‹#›</a:t>
            </a:fld>
            <a:endParaRPr lang="en-US"/>
          </a:p>
        </p:txBody>
      </p:sp>
    </p:spTree>
    <p:extLst>
      <p:ext uri="{BB962C8B-B14F-4D97-AF65-F5344CB8AC3E}">
        <p14:creationId xmlns:p14="http://schemas.microsoft.com/office/powerpoint/2010/main" val="5852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2" y="2311425"/>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2" y="2311425"/>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75"/>
            <a:ext cx="2133600" cy="365125"/>
          </a:xfrm>
          <a:prstGeom prst="rect">
            <a:avLst/>
          </a:prstGeom>
        </p:spPr>
        <p:txBody>
          <a:bodyPr/>
          <a:lstStyle/>
          <a:p>
            <a:fld id="{9BD0736F-709F-084A-8FBC-6EF702E98BE9}"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96469-CEA8-4248-8F4B-A341C22FD418}"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725" y="237685"/>
            <a:ext cx="1081645" cy="63596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378" y="5056009"/>
            <a:ext cx="5170368" cy="1798388"/>
          </a:xfrm>
          <a:prstGeom prst="rect">
            <a:avLst/>
          </a:prstGeom>
        </p:spPr>
      </p:pic>
    </p:spTree>
    <p:extLst>
      <p:ext uri="{BB962C8B-B14F-4D97-AF65-F5344CB8AC3E}">
        <p14:creationId xmlns:p14="http://schemas.microsoft.com/office/powerpoint/2010/main" val="339921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75"/>
            <a:ext cx="2133600" cy="365125"/>
          </a:xfrm>
          <a:prstGeom prst="rect">
            <a:avLst/>
          </a:prstGeom>
        </p:spPr>
        <p:txBody>
          <a:bodyPr/>
          <a:lstStyle/>
          <a:p>
            <a:fld id="{9BD0736F-709F-084A-8FBC-6EF702E98BE9}"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96469-CEA8-4248-8F4B-A341C22FD418}" type="slidenum">
              <a:rPr lang="en-US" smtClean="0"/>
              <a:t>‹#›</a:t>
            </a:fld>
            <a:endParaRPr lang="en-US"/>
          </a:p>
        </p:txBody>
      </p:sp>
    </p:spTree>
    <p:extLst>
      <p:ext uri="{BB962C8B-B14F-4D97-AF65-F5344CB8AC3E}">
        <p14:creationId xmlns:p14="http://schemas.microsoft.com/office/powerpoint/2010/main" val="3569915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738000"/>
            <a:ext cx="7921626" cy="90792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11188" y="2070000"/>
            <a:ext cx="7921626" cy="366665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 xmlns:a16="http://schemas.microsoft.com/office/drawing/2014/main" id="{18ABF793-7114-422D-A3CF-EC6EAF341B4E}"/>
              </a:ext>
            </a:extLst>
          </p:cNvPr>
          <p:cNvSpPr>
            <a:spLocks noGrp="1"/>
          </p:cNvSpPr>
          <p:nvPr>
            <p:ph type="ftr" sz="quarter" idx="3"/>
          </p:nvPr>
        </p:nvSpPr>
        <p:spPr>
          <a:xfrm>
            <a:off x="3198212" y="6247293"/>
            <a:ext cx="3514462" cy="365125"/>
          </a:xfrm>
          <a:prstGeom prst="rect">
            <a:avLst/>
          </a:prstGeom>
        </p:spPr>
        <p:txBody>
          <a:bodyPr vert="horz" lIns="0" tIns="0" rIns="0" bIns="0" rtlCol="0" anchor="ctr"/>
          <a:lstStyle>
            <a:lvl1pPr algn="r">
              <a:defRPr sz="1200" b="1">
                <a:solidFill>
                  <a:schemeClr val="tx1"/>
                </a:solidFill>
                <a:latin typeface="Garamond" panose="02020404030301010803" pitchFamily="18" charset="0"/>
              </a:defRPr>
            </a:lvl1pPr>
          </a:lstStyle>
          <a:p>
            <a:endParaRPr lang="en-AU" dirty="0">
              <a:solidFill>
                <a:srgbClr val="000000"/>
              </a:solidFill>
            </a:endParaRPr>
          </a:p>
        </p:txBody>
      </p:sp>
      <p:sp>
        <p:nvSpPr>
          <p:cNvPr id="5" name="Slide Number Placeholder 4">
            <a:extLst>
              <a:ext uri="{FF2B5EF4-FFF2-40B4-BE49-F238E27FC236}">
                <a16:creationId xmlns="" xmlns:a16="http://schemas.microsoft.com/office/drawing/2014/main" id="{A0D2C928-8AEE-4B93-B0E4-B87262D31524}"/>
              </a:ext>
            </a:extLst>
          </p:cNvPr>
          <p:cNvSpPr>
            <a:spLocks noGrp="1"/>
          </p:cNvSpPr>
          <p:nvPr>
            <p:ph type="sldNum" sz="quarter" idx="4"/>
          </p:nvPr>
        </p:nvSpPr>
        <p:spPr>
          <a:xfrm>
            <a:off x="8147504" y="6247293"/>
            <a:ext cx="562586" cy="365125"/>
          </a:xfrm>
          <a:prstGeom prst="rect">
            <a:avLst/>
          </a:prstGeom>
        </p:spPr>
        <p:txBody>
          <a:bodyPr vert="horz" lIns="0" tIns="0" rIns="0" bIns="0" rtlCol="0" anchor="ctr"/>
          <a:lstStyle>
            <a:lvl1pPr algn="r">
              <a:defRPr sz="1200">
                <a:solidFill>
                  <a:schemeClr val="tx1"/>
                </a:solidFill>
                <a:latin typeface="Garamond" panose="02020404030301010803" pitchFamily="18" charset="0"/>
              </a:defRPr>
            </a:lvl1pPr>
          </a:lstStyle>
          <a:p>
            <a:pPr algn="l"/>
            <a:r>
              <a:rPr lang="en-AU" dirty="0">
                <a:solidFill>
                  <a:srgbClr val="000000"/>
                </a:solidFill>
              </a:rPr>
              <a:t>Page </a:t>
            </a:r>
            <a:fld id="{C92D04D9-DF80-498B-A2CA-E033F9BF46BA}" type="slidenum">
              <a:rPr lang="en-AU" smtClean="0">
                <a:solidFill>
                  <a:srgbClr val="000000"/>
                </a:solidFill>
              </a:rPr>
              <a:pPr algn="l"/>
              <a:t>‹#›</a:t>
            </a:fld>
            <a:endParaRPr lang="en-AU" dirty="0">
              <a:solidFill>
                <a:srgbClr val="000000"/>
              </a:solidFill>
            </a:endParaRPr>
          </a:p>
        </p:txBody>
      </p:sp>
    </p:spTree>
    <p:extLst>
      <p:ext uri="{BB962C8B-B14F-4D97-AF65-F5344CB8AC3E}">
        <p14:creationId xmlns:p14="http://schemas.microsoft.com/office/powerpoint/2010/main" val="1030777990"/>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6" r:id="rId3"/>
    <p:sldLayoutId id="2147483687" r:id="rId4"/>
  </p:sldLayoutIdLst>
  <p:txStyles>
    <p:titleStyle>
      <a:lvl1pPr algn="l" defTabSz="914400" rtl="0" eaLnBrk="1" latinLnBrk="0" hangingPunct="1">
        <a:lnSpc>
          <a:spcPct val="90000"/>
        </a:lnSpc>
        <a:spcBef>
          <a:spcPct val="0"/>
        </a:spcBef>
        <a:buNone/>
        <a:defRPr sz="3400" b="0" i="0" kern="1200">
          <a:solidFill>
            <a:schemeClr val="tx2"/>
          </a:solidFill>
          <a:latin typeface="Arial" charset="0"/>
          <a:ea typeface="+mj-ea"/>
          <a:cs typeface="+mj-cs"/>
        </a:defRPr>
      </a:lvl1pPr>
    </p:titleStyle>
    <p:bodyStyle>
      <a:lvl1pPr marL="0" indent="0" algn="l" defTabSz="914400" rtl="0" eaLnBrk="1" latinLnBrk="0" hangingPunct="1">
        <a:lnSpc>
          <a:spcPct val="90000"/>
        </a:lnSpc>
        <a:spcBef>
          <a:spcPts val="1000"/>
        </a:spcBef>
        <a:buClr>
          <a:schemeClr val="tx2"/>
        </a:buClr>
        <a:buFontTx/>
        <a:buNone/>
        <a:defRPr sz="1700" b="0" i="0" kern="1200">
          <a:solidFill>
            <a:schemeClr val="tx1"/>
          </a:solidFill>
          <a:latin typeface="Arial" charset="0"/>
          <a:ea typeface="+mn-ea"/>
          <a:cs typeface="+mn-cs"/>
        </a:defRPr>
      </a:lvl1pPr>
      <a:lvl2pPr marL="446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2pPr>
      <a:lvl3pPr marL="806400" indent="-228600" algn="l" defTabSz="914400" rtl="0" eaLnBrk="1" latinLnBrk="0" hangingPunct="1">
        <a:lnSpc>
          <a:spcPct val="90000"/>
        </a:lnSpc>
        <a:spcBef>
          <a:spcPts val="500"/>
        </a:spcBef>
        <a:buClr>
          <a:schemeClr val="tx2"/>
        </a:buClr>
        <a:buFont typeface=".AppleSystemUIFont" charset="-120"/>
        <a:buChar char="-"/>
        <a:defRPr sz="17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455" userDrawn="1">
          <p15:clr>
            <a:srgbClr val="F26B43"/>
          </p15:clr>
        </p15:guide>
        <p15:guide id="2" pos="2880" userDrawn="1">
          <p15:clr>
            <a:srgbClr val="F26B43"/>
          </p15:clr>
        </p15:guide>
        <p15:guide id="3" pos="385" userDrawn="1">
          <p15:clr>
            <a:srgbClr val="F26B43"/>
          </p15:clr>
        </p15:guide>
        <p15:guide id="4" pos="5375" userDrawn="1">
          <p15:clr>
            <a:srgbClr val="F26B43"/>
          </p15:clr>
        </p15:guide>
        <p15:guide id="5" orient="horz" pos="459" userDrawn="1">
          <p15:clr>
            <a:srgbClr val="F26B43"/>
          </p15:clr>
        </p15:guide>
        <p15:guide id="6" orient="horz" pos="4088" userDrawn="1">
          <p15:clr>
            <a:srgbClr val="F26B43"/>
          </p15:clr>
        </p15:guide>
        <p15:guide id="7"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79127" y="312886"/>
            <a:ext cx="8286581" cy="1877437"/>
          </a:xfrm>
          <a:prstGeom prst="rect">
            <a:avLst/>
          </a:prstGeom>
          <a:noFill/>
        </p:spPr>
        <p:txBody>
          <a:bodyPr wrap="square" rtlCol="0">
            <a:spAutoFit/>
          </a:bodyPr>
          <a:lstStyle/>
          <a:p>
            <a:r>
              <a:rPr lang="en-AU" sz="6000" b="1" dirty="0">
                <a:solidFill>
                  <a:srgbClr val="FFECB7"/>
                </a:solidFill>
                <a:latin typeface="Comic Sans MS" panose="030F0702030302020204" pitchFamily="66" charset="0"/>
              </a:rPr>
              <a:t>Advent… </a:t>
            </a:r>
          </a:p>
          <a:p>
            <a:r>
              <a:rPr lang="en-AU" sz="2800" dirty="0">
                <a:solidFill>
                  <a:schemeClr val="bg1"/>
                </a:solidFill>
                <a:latin typeface="Comic Sans MS" panose="030F0702030302020204" pitchFamily="66" charset="0"/>
              </a:rPr>
              <a:t>preparing our hearts to receive </a:t>
            </a:r>
            <a:br>
              <a:rPr lang="en-AU" sz="2800" dirty="0">
                <a:solidFill>
                  <a:schemeClr val="bg1"/>
                </a:solidFill>
                <a:latin typeface="Comic Sans MS" panose="030F0702030302020204" pitchFamily="66" charset="0"/>
              </a:rPr>
            </a:br>
            <a:r>
              <a:rPr lang="en-AU" sz="2800" dirty="0">
                <a:solidFill>
                  <a:schemeClr val="bg1"/>
                </a:solidFill>
                <a:latin typeface="Comic Sans MS" panose="030F0702030302020204" pitchFamily="66" charset="0"/>
              </a:rPr>
              <a:t>			the gift of Jesus at Christmas</a:t>
            </a:r>
          </a:p>
        </p:txBody>
      </p:sp>
      <p:sp>
        <p:nvSpPr>
          <p:cNvPr id="5" name="Rectangle 4"/>
          <p:cNvSpPr/>
          <p:nvPr/>
        </p:nvSpPr>
        <p:spPr>
          <a:xfrm>
            <a:off x="624259" y="6397108"/>
            <a:ext cx="1636987" cy="369332"/>
          </a:xfrm>
          <a:prstGeom prst="rect">
            <a:avLst/>
          </a:prstGeom>
        </p:spPr>
        <p:txBody>
          <a:bodyPr wrap="none">
            <a:spAutoFit/>
          </a:bodyPr>
          <a:lstStyle/>
          <a:p>
            <a:r>
              <a:rPr lang="en-US" b="1" baseline="30000" dirty="0">
                <a:solidFill>
                  <a:srgbClr val="621D47"/>
                </a:solidFill>
                <a:latin typeface="Comic Sans MS" panose="030F0702030302020204" pitchFamily="66" charset="0"/>
              </a:rPr>
              <a:t>Secondary schools</a:t>
            </a:r>
            <a:r>
              <a:rPr lang="en-US" b="1" dirty="0">
                <a:solidFill>
                  <a:srgbClr val="621D47"/>
                </a:solidFill>
                <a:latin typeface="Comic Sans MS" panose="030F0702030302020204" pitchFamily="66" charset="0"/>
              </a:rPr>
              <a:t> </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130402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738000"/>
            <a:ext cx="7921626" cy="907920"/>
          </a:xfrm>
        </p:spPr>
        <p:txBody>
          <a:bodyPr>
            <a:normAutofit/>
          </a:bodyPr>
          <a:lstStyle/>
          <a:p>
            <a:pPr algn="l"/>
            <a:r>
              <a:rPr lang="en-US" dirty="0">
                <a:solidFill>
                  <a:srgbClr val="407DB0"/>
                </a:solidFill>
                <a:latin typeface="Comic Sans MS"/>
                <a:cs typeface="Comic Sans MS"/>
              </a:rPr>
              <a:t>Reflect</a:t>
            </a:r>
          </a:p>
        </p:txBody>
      </p:sp>
      <p:sp>
        <p:nvSpPr>
          <p:cNvPr id="3" name="Content Placeholder 2"/>
          <p:cNvSpPr>
            <a:spLocks noGrp="1"/>
          </p:cNvSpPr>
          <p:nvPr>
            <p:ph idx="1"/>
          </p:nvPr>
        </p:nvSpPr>
        <p:spPr>
          <a:xfrm>
            <a:off x="457200" y="1600206"/>
            <a:ext cx="8229600" cy="4917001"/>
          </a:xfrm>
        </p:spPr>
        <p:txBody>
          <a:bodyPr numCol="1" spcCol="288000">
            <a:noAutofit/>
          </a:bodyPr>
          <a:lstStyle/>
          <a:p>
            <a:pPr>
              <a:lnSpc>
                <a:spcPct val="120000"/>
              </a:lnSpc>
            </a:pPr>
            <a:r>
              <a:rPr lang="en-US" sz="2000" dirty="0">
                <a:solidFill>
                  <a:srgbClr val="4B989E"/>
                </a:solidFill>
                <a:latin typeface="Comic Sans MS"/>
                <a:cs typeface="Comic Sans MS"/>
              </a:rPr>
              <a:t>How is Michael’s story one of hope? </a:t>
            </a:r>
          </a:p>
          <a:p>
            <a:pPr>
              <a:lnSpc>
                <a:spcPct val="120000"/>
              </a:lnSpc>
            </a:pPr>
            <a:r>
              <a:rPr lang="en-US" sz="2000" dirty="0">
                <a:solidFill>
                  <a:srgbClr val="243553"/>
                </a:solidFill>
                <a:latin typeface="Comic Sans MS"/>
                <a:cs typeface="Comic Sans MS"/>
              </a:rPr>
              <a:t>Michael and his mum have faced many challenges on her journey. What challenges have you faced? </a:t>
            </a:r>
          </a:p>
          <a:p>
            <a:pPr>
              <a:lnSpc>
                <a:spcPct val="120000"/>
              </a:lnSpc>
            </a:pPr>
            <a:r>
              <a:rPr lang="en-US" sz="2000" dirty="0">
                <a:solidFill>
                  <a:srgbClr val="4B989E"/>
                </a:solidFill>
                <a:latin typeface="Comic Sans MS"/>
                <a:cs typeface="Comic Sans MS"/>
              </a:rPr>
              <a:t>In 2017 CatholicCare provided family support to thousands of families across our city. Why is it vital that services like this are available to families like Michael’s?</a:t>
            </a:r>
          </a:p>
          <a:p>
            <a:pPr>
              <a:lnSpc>
                <a:spcPct val="120000"/>
              </a:lnSpc>
            </a:pPr>
            <a:r>
              <a:rPr lang="en-US" sz="2000" dirty="0">
                <a:solidFill>
                  <a:srgbClr val="243553"/>
                </a:solidFill>
                <a:latin typeface="Comic Sans MS"/>
                <a:cs typeface="Comic Sans MS"/>
              </a:rPr>
              <a:t>How can you raise awareness of the work of CatholicCare and help to promote the Gift of Goodness campaign this Advent?</a:t>
            </a:r>
          </a:p>
          <a:p>
            <a:pPr>
              <a:lnSpc>
                <a:spcPct val="120000"/>
              </a:lnSpc>
            </a:pPr>
            <a:r>
              <a:rPr lang="en-US" sz="2000" dirty="0">
                <a:solidFill>
                  <a:srgbClr val="4B989E"/>
                </a:solidFill>
                <a:latin typeface="Comic Sans MS"/>
                <a:cs typeface="Comic Sans MS"/>
              </a:rPr>
              <a:t>How can you use your gifts of goodness this Advent at home, school and across our Catholic family in Sydney? </a:t>
            </a:r>
          </a:p>
          <a:p>
            <a:pPr marL="0" indent="0">
              <a:buNone/>
            </a:pPr>
            <a:endParaRPr lang="en-US" sz="1600" dirty="0"/>
          </a:p>
          <a:p>
            <a:pPr marL="0" indent="0">
              <a:buNone/>
            </a:pPr>
            <a:endParaRPr lang="en-US" sz="1600" dirty="0">
              <a:solidFill>
                <a:schemeClr val="bg1"/>
              </a:solidFill>
              <a:cs typeface="Arial"/>
            </a:endParaRPr>
          </a:p>
          <a:p>
            <a:pPr marL="0" indent="0">
              <a:buNone/>
            </a:pPr>
            <a:endParaRPr lang="en-US" sz="1600" dirty="0">
              <a:latin typeface="Comic Sans MS"/>
              <a:cs typeface="Comic Sans MS"/>
            </a:endParaRPr>
          </a:p>
          <a:p>
            <a:pPr marL="0" indent="0" algn="just">
              <a:buNone/>
            </a:pPr>
            <a:endParaRPr lang="en-US" sz="1600" dirty="0"/>
          </a:p>
        </p:txBody>
      </p:sp>
      <p:sp>
        <p:nvSpPr>
          <p:cNvPr id="6" name="Rectangle 5"/>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410" y="0"/>
            <a:ext cx="2045590" cy="1879731"/>
          </a:xfrm>
          <a:prstGeom prst="rect">
            <a:avLst/>
          </a:prstGeom>
        </p:spPr>
      </p:pic>
    </p:spTree>
    <p:extLst>
      <p:ext uri="{BB962C8B-B14F-4D97-AF65-F5344CB8AC3E}">
        <p14:creationId xmlns:p14="http://schemas.microsoft.com/office/powerpoint/2010/main" val="404528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738000"/>
            <a:ext cx="7921626" cy="907920"/>
          </a:xfrm>
        </p:spPr>
        <p:txBody>
          <a:bodyPr>
            <a:normAutofit/>
          </a:bodyPr>
          <a:lstStyle/>
          <a:p>
            <a:pPr algn="l"/>
            <a:r>
              <a:rPr lang="en-US" dirty="0">
                <a:solidFill>
                  <a:srgbClr val="407DB0"/>
                </a:solidFill>
                <a:latin typeface="Comic Sans MS"/>
                <a:cs typeface="Comic Sans MS"/>
              </a:rPr>
              <a:t>See, Judge, Act</a:t>
            </a:r>
          </a:p>
        </p:txBody>
      </p:sp>
      <p:sp>
        <p:nvSpPr>
          <p:cNvPr id="6" name="Content Placeholder 2"/>
          <p:cNvSpPr txBox="1">
            <a:spLocks/>
          </p:cNvSpPr>
          <p:nvPr/>
        </p:nvSpPr>
        <p:spPr>
          <a:xfrm>
            <a:off x="457200" y="1600206"/>
            <a:ext cx="8229600" cy="4917001"/>
          </a:xfrm>
          <a:prstGeom prst="rect">
            <a:avLst/>
          </a:prstGeom>
        </p:spPr>
        <p:txBody>
          <a:bodyPr vert="horz" lIns="0" tIns="0" rIns="0" bIns="0" numCol="1" spcCol="288000" rtlCol="0">
            <a:noAutofit/>
          </a:bodyPr>
          <a:lstStyle>
            <a:lvl1pPr marL="0" indent="0" algn="l" defTabSz="914400" rtl="0" eaLnBrk="1" latinLnBrk="0" hangingPunct="1">
              <a:lnSpc>
                <a:spcPct val="90000"/>
              </a:lnSpc>
              <a:spcBef>
                <a:spcPts val="1000"/>
              </a:spcBef>
              <a:buClr>
                <a:schemeClr val="tx2"/>
              </a:buClr>
              <a:buFontTx/>
              <a:buNone/>
              <a:defRPr sz="1700" b="0" i="0" kern="1200">
                <a:solidFill>
                  <a:schemeClr val="tx1"/>
                </a:solidFill>
                <a:latin typeface="Arial" charset="0"/>
                <a:ea typeface="+mn-ea"/>
                <a:cs typeface="+mn-cs"/>
              </a:defRPr>
            </a:lvl1pPr>
            <a:lvl2pPr marL="446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2pPr>
            <a:lvl3pPr marL="806400" indent="-228600" algn="l" defTabSz="914400" rtl="0" eaLnBrk="1" latinLnBrk="0" hangingPunct="1">
              <a:lnSpc>
                <a:spcPct val="90000"/>
              </a:lnSpc>
              <a:spcBef>
                <a:spcPts val="500"/>
              </a:spcBef>
              <a:buClr>
                <a:schemeClr val="tx2"/>
              </a:buClr>
              <a:buFont typeface=".AppleSystemUIFont" charset="-120"/>
              <a:buChar char="-"/>
              <a:defRPr sz="17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621D47"/>
                </a:solidFill>
                <a:latin typeface="Comic Sans MS"/>
                <a:cs typeface="Comic Sans MS"/>
              </a:rPr>
              <a:t>See</a:t>
            </a:r>
          </a:p>
          <a:p>
            <a:r>
              <a:rPr lang="en-US" sz="1600" dirty="0">
                <a:solidFill>
                  <a:srgbClr val="621D47"/>
                </a:solidFill>
                <a:latin typeface="Comic Sans MS"/>
                <a:cs typeface="Comic Sans MS"/>
              </a:rPr>
              <a:t>What exactly is happening?</a:t>
            </a:r>
          </a:p>
          <a:p>
            <a:r>
              <a:rPr lang="en-US" sz="1600" dirty="0">
                <a:solidFill>
                  <a:srgbClr val="621D47"/>
                </a:solidFill>
                <a:latin typeface="Comic Sans MS"/>
                <a:cs typeface="Comic Sans MS"/>
              </a:rPr>
              <a:t>What is it doing to the people?</a:t>
            </a:r>
          </a:p>
          <a:p>
            <a:r>
              <a:rPr lang="en-US" sz="1600" dirty="0">
                <a:solidFill>
                  <a:srgbClr val="621D47"/>
                </a:solidFill>
                <a:latin typeface="Comic Sans MS"/>
                <a:cs typeface="Comic Sans MS"/>
              </a:rPr>
              <a:t>Why is this happening?</a:t>
            </a:r>
          </a:p>
          <a:p>
            <a:endParaRPr lang="en-US" sz="1600" dirty="0">
              <a:solidFill>
                <a:srgbClr val="000000"/>
              </a:solidFill>
              <a:latin typeface="Comic Sans MS"/>
              <a:cs typeface="Comic Sans MS"/>
            </a:endParaRPr>
          </a:p>
          <a:p>
            <a:r>
              <a:rPr lang="en-US" sz="1600" dirty="0">
                <a:solidFill>
                  <a:srgbClr val="4B989E"/>
                </a:solidFill>
                <a:latin typeface="Comic Sans MS"/>
                <a:cs typeface="Comic Sans MS"/>
              </a:rPr>
              <a:t>Judge</a:t>
            </a:r>
          </a:p>
          <a:p>
            <a:r>
              <a:rPr lang="en-US" sz="1600" dirty="0">
                <a:solidFill>
                  <a:srgbClr val="4B989E"/>
                </a:solidFill>
                <a:latin typeface="Comic Sans MS"/>
                <a:cs typeface="Comic Sans MS"/>
              </a:rPr>
              <a:t>What do you think about all this?</a:t>
            </a:r>
          </a:p>
          <a:p>
            <a:r>
              <a:rPr lang="en-US" sz="1600" dirty="0">
                <a:solidFill>
                  <a:srgbClr val="4B989E"/>
                </a:solidFill>
                <a:latin typeface="Comic Sans MS"/>
                <a:cs typeface="Comic Sans MS"/>
              </a:rPr>
              <a:t>What do you think should be happening?</a:t>
            </a:r>
          </a:p>
          <a:p>
            <a:r>
              <a:rPr lang="en-US" sz="1600" dirty="0">
                <a:solidFill>
                  <a:srgbClr val="4B989E"/>
                </a:solidFill>
                <a:latin typeface="Comic Sans MS"/>
                <a:cs typeface="Comic Sans MS"/>
              </a:rPr>
              <a:t>What does your faith say?</a:t>
            </a:r>
          </a:p>
          <a:p>
            <a:endParaRPr lang="en-US" sz="1600" dirty="0">
              <a:solidFill>
                <a:srgbClr val="000000"/>
              </a:solidFill>
              <a:latin typeface="Comic Sans MS"/>
              <a:cs typeface="Comic Sans MS"/>
            </a:endParaRPr>
          </a:p>
          <a:p>
            <a:r>
              <a:rPr lang="en-US" sz="1600" dirty="0">
                <a:solidFill>
                  <a:srgbClr val="407DB0"/>
                </a:solidFill>
                <a:latin typeface="Comic Sans MS"/>
                <a:cs typeface="Comic Sans MS"/>
              </a:rPr>
              <a:t>Act</a:t>
            </a:r>
          </a:p>
          <a:p>
            <a:r>
              <a:rPr lang="en-US" sz="1600" dirty="0">
                <a:solidFill>
                  <a:srgbClr val="407DB0"/>
                </a:solidFill>
                <a:latin typeface="Comic Sans MS"/>
                <a:cs typeface="Comic Sans MS"/>
              </a:rPr>
              <a:t>What exactly is it that you want to change?</a:t>
            </a:r>
          </a:p>
          <a:p>
            <a:r>
              <a:rPr lang="en-US" sz="1600" dirty="0">
                <a:solidFill>
                  <a:srgbClr val="407DB0"/>
                </a:solidFill>
                <a:latin typeface="Comic Sans MS"/>
                <a:cs typeface="Comic Sans MS"/>
              </a:rPr>
              <a:t>What actions are you going to take now?</a:t>
            </a:r>
          </a:p>
          <a:p>
            <a:r>
              <a:rPr lang="en-US" sz="1600" dirty="0">
                <a:solidFill>
                  <a:srgbClr val="407DB0"/>
                </a:solidFill>
                <a:latin typeface="Comic Sans MS"/>
                <a:cs typeface="Comic Sans MS"/>
              </a:rPr>
              <a:t>Who can you involve in your action?</a:t>
            </a:r>
          </a:p>
          <a:p>
            <a:endParaRPr lang="en-US" sz="1600" dirty="0">
              <a:solidFill>
                <a:schemeClr val="accent5">
                  <a:lumMod val="75000"/>
                </a:schemeClr>
              </a:solidFill>
              <a:cs typeface="Arial"/>
            </a:endParaRPr>
          </a:p>
          <a:p>
            <a:endParaRPr lang="en-US" sz="1600" dirty="0">
              <a:solidFill>
                <a:srgbClr val="000000"/>
              </a:solidFill>
              <a:latin typeface="Comic Sans MS"/>
              <a:cs typeface="Comic Sans MS"/>
            </a:endParaRPr>
          </a:p>
          <a:p>
            <a:pPr algn="just"/>
            <a:endParaRPr lang="en-US" sz="1600" dirty="0"/>
          </a:p>
        </p:txBody>
      </p:sp>
      <p:sp>
        <p:nvSpPr>
          <p:cNvPr id="7" name="Rectangle 6"/>
          <p:cNvSpPr/>
          <p:nvPr/>
        </p:nvSpPr>
        <p:spPr>
          <a:xfrm>
            <a:off x="4337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410" y="0"/>
            <a:ext cx="2045590" cy="1879731"/>
          </a:xfrm>
          <a:prstGeom prst="rect">
            <a:avLst/>
          </a:prstGeom>
        </p:spPr>
      </p:pic>
    </p:spTree>
    <p:extLst>
      <p:ext uri="{BB962C8B-B14F-4D97-AF65-F5344CB8AC3E}">
        <p14:creationId xmlns:p14="http://schemas.microsoft.com/office/powerpoint/2010/main" val="216785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3846722"/>
              </p:ext>
            </p:extLst>
          </p:nvPr>
        </p:nvGraphicFramePr>
        <p:xfrm>
          <a:off x="465497" y="1095376"/>
          <a:ext cx="8344466" cy="2564728"/>
        </p:xfrm>
        <a:graphic>
          <a:graphicData uri="http://schemas.openxmlformats.org/drawingml/2006/table">
            <a:tbl>
              <a:tblPr firstRow="1" bandRow="1">
                <a:tableStyleId>{5C22544A-7EE6-4342-B048-85BDC9FD1C3A}</a:tableStyleId>
              </a:tblPr>
              <a:tblGrid>
                <a:gridCol w="8344466">
                  <a:extLst>
                    <a:ext uri="{9D8B030D-6E8A-4147-A177-3AD203B41FA5}">
                      <a16:colId xmlns="" xmlns:a16="http://schemas.microsoft.com/office/drawing/2014/main" val="20000"/>
                    </a:ext>
                  </a:extLst>
                </a:gridCol>
              </a:tblGrid>
              <a:tr h="2564728">
                <a:tc>
                  <a:txBody>
                    <a:bodyPr/>
                    <a:lstStyle/>
                    <a:p>
                      <a:pPr marL="0" indent="0">
                        <a:buNone/>
                      </a:pPr>
                      <a:r>
                        <a:rPr lang="en-US" sz="1600" b="0" dirty="0">
                          <a:solidFill>
                            <a:srgbClr val="243553"/>
                          </a:solidFill>
                          <a:latin typeface="Comic Sans MS"/>
                          <a:cs typeface="Comic Sans MS"/>
                        </a:rPr>
                        <a:t>See</a:t>
                      </a:r>
                    </a:p>
                    <a:p>
                      <a:pPr marL="0" indent="0">
                        <a:buNone/>
                      </a:pPr>
                      <a:r>
                        <a:rPr lang="en-US" sz="1600" b="0" dirty="0">
                          <a:solidFill>
                            <a:srgbClr val="243553"/>
                          </a:solidFill>
                          <a:latin typeface="Comic Sans MS"/>
                          <a:cs typeface="Comic Sans MS"/>
                        </a:rPr>
                        <a:t>What exactly is happening?</a:t>
                      </a:r>
                    </a:p>
                    <a:p>
                      <a:pPr marL="0" indent="0">
                        <a:buNone/>
                      </a:pPr>
                      <a:r>
                        <a:rPr lang="en-US" sz="1600" b="0" dirty="0">
                          <a:solidFill>
                            <a:srgbClr val="243553"/>
                          </a:solidFill>
                          <a:latin typeface="Comic Sans MS"/>
                          <a:cs typeface="Comic Sans MS"/>
                        </a:rPr>
                        <a:t>What is it doing to the people?</a:t>
                      </a:r>
                    </a:p>
                    <a:p>
                      <a:pPr marL="0" indent="0">
                        <a:buNone/>
                      </a:pPr>
                      <a:r>
                        <a:rPr lang="en-US" sz="1600" b="0" dirty="0">
                          <a:solidFill>
                            <a:srgbClr val="243553"/>
                          </a:solidFill>
                          <a:latin typeface="Comic Sans MS"/>
                          <a:cs typeface="Comic Sans MS"/>
                        </a:rPr>
                        <a:t>Why is this happening?</a:t>
                      </a: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6" name="Title 5"/>
          <p:cNvSpPr>
            <a:spLocks noGrp="1"/>
          </p:cNvSpPr>
          <p:nvPr>
            <p:ph type="ctrTitle"/>
          </p:nvPr>
        </p:nvSpPr>
        <p:spPr>
          <a:xfrm>
            <a:off x="465497" y="263057"/>
            <a:ext cx="7992703" cy="1100153"/>
          </a:xfrm>
        </p:spPr>
        <p:txBody>
          <a:bodyPr anchor="t">
            <a:normAutofit/>
          </a:bodyPr>
          <a:lstStyle/>
          <a:p>
            <a:r>
              <a:rPr lang="en-US" sz="2000" dirty="0">
                <a:solidFill>
                  <a:srgbClr val="407DB0"/>
                </a:solidFill>
                <a:latin typeface="Comic Sans MS"/>
                <a:cs typeface="Comic Sans MS"/>
              </a:rPr>
              <a:t>See, Judge, Act</a:t>
            </a:r>
            <a:br>
              <a:rPr lang="en-US" sz="2000" dirty="0">
                <a:solidFill>
                  <a:srgbClr val="407DB0"/>
                </a:solidFill>
                <a:latin typeface="Comic Sans MS"/>
                <a:cs typeface="Comic Sans MS"/>
              </a:rPr>
            </a:br>
            <a:r>
              <a:rPr lang="en-US" sz="1600" i="1" dirty="0">
                <a:solidFill>
                  <a:srgbClr val="407DB0"/>
                </a:solidFill>
                <a:latin typeface="Comic Sans MS"/>
                <a:cs typeface="Comic Sans MS"/>
              </a:rPr>
              <a:t>Based upon the </a:t>
            </a:r>
            <a:r>
              <a:rPr lang="en-US" sz="1600" i="1" dirty="0" err="1">
                <a:solidFill>
                  <a:srgbClr val="407DB0"/>
                </a:solidFill>
                <a:latin typeface="Comic Sans MS"/>
                <a:cs typeface="Comic Sans MS"/>
              </a:rPr>
              <a:t>Cardijn</a:t>
            </a:r>
            <a:r>
              <a:rPr lang="en-US" sz="1600" i="1" dirty="0">
                <a:solidFill>
                  <a:srgbClr val="407DB0"/>
                </a:solidFill>
                <a:latin typeface="Comic Sans MS"/>
                <a:cs typeface="Comic Sans MS"/>
              </a:rPr>
              <a:t> Method</a:t>
            </a:r>
          </a:p>
        </p:txBody>
      </p:sp>
      <p:graphicFrame>
        <p:nvGraphicFramePr>
          <p:cNvPr id="13" name="Table 12"/>
          <p:cNvGraphicFramePr>
            <a:graphicFrameLocks noGrp="1"/>
          </p:cNvGraphicFramePr>
          <p:nvPr>
            <p:extLst>
              <p:ext uri="{D42A27DB-BD31-4B8C-83A1-F6EECF244321}">
                <p14:modId xmlns:p14="http://schemas.microsoft.com/office/powerpoint/2010/main" val="981642816"/>
              </p:ext>
            </p:extLst>
          </p:nvPr>
        </p:nvGraphicFramePr>
        <p:xfrm>
          <a:off x="465497" y="3767418"/>
          <a:ext cx="8373010" cy="2696627"/>
        </p:xfrm>
        <a:graphic>
          <a:graphicData uri="http://schemas.openxmlformats.org/drawingml/2006/table">
            <a:tbl>
              <a:tblPr firstRow="1" bandRow="1">
                <a:tableStyleId>{5C22544A-7EE6-4342-B048-85BDC9FD1C3A}</a:tableStyleId>
              </a:tblPr>
              <a:tblGrid>
                <a:gridCol w="8373010">
                  <a:extLst>
                    <a:ext uri="{9D8B030D-6E8A-4147-A177-3AD203B41FA5}">
                      <a16:colId xmlns="" xmlns:a16="http://schemas.microsoft.com/office/drawing/2014/main" val="20000"/>
                    </a:ext>
                  </a:extLst>
                </a:gridCol>
              </a:tblGrid>
              <a:tr h="2696627">
                <a:tc>
                  <a:txBody>
                    <a:bodyPr/>
                    <a:lstStyle/>
                    <a:p>
                      <a:r>
                        <a:rPr lang="en-US" sz="1600" b="0" dirty="0">
                          <a:solidFill>
                            <a:srgbClr val="243553"/>
                          </a:solidFill>
                          <a:latin typeface="Comic Sans MS"/>
                          <a:cs typeface="Comic Sans MS"/>
                        </a:rPr>
                        <a:t>Judge</a:t>
                      </a:r>
                    </a:p>
                    <a:p>
                      <a:r>
                        <a:rPr lang="en-US" sz="1600" b="0" dirty="0">
                          <a:solidFill>
                            <a:srgbClr val="243553"/>
                          </a:solidFill>
                          <a:latin typeface="Comic Sans MS"/>
                          <a:cs typeface="Comic Sans MS"/>
                        </a:rPr>
                        <a:t>What do you think about all this?</a:t>
                      </a:r>
                    </a:p>
                    <a:p>
                      <a:r>
                        <a:rPr lang="en-US" sz="1600" b="0" dirty="0">
                          <a:solidFill>
                            <a:srgbClr val="243553"/>
                          </a:solidFill>
                          <a:latin typeface="Comic Sans MS"/>
                          <a:cs typeface="Comic Sans MS"/>
                        </a:rPr>
                        <a:t>What do you think should be happening?</a:t>
                      </a:r>
                    </a:p>
                    <a:p>
                      <a:r>
                        <a:rPr lang="en-US" sz="1600" b="0" dirty="0">
                          <a:solidFill>
                            <a:srgbClr val="243553"/>
                          </a:solidFill>
                          <a:latin typeface="Comic Sans MS"/>
                          <a:cs typeface="Comic Sans MS"/>
                        </a:rPr>
                        <a:t>What does your faith say?</a:t>
                      </a: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7" name="Rectangle 6"/>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725" y="237685"/>
            <a:ext cx="1081645" cy="635967"/>
          </a:xfrm>
          <a:prstGeom prst="rect">
            <a:avLst/>
          </a:prstGeom>
        </p:spPr>
      </p:pic>
    </p:spTree>
    <p:extLst>
      <p:ext uri="{BB962C8B-B14F-4D97-AF65-F5344CB8AC3E}">
        <p14:creationId xmlns:p14="http://schemas.microsoft.com/office/powerpoint/2010/main" val="335881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85800" y="466861"/>
            <a:ext cx="7772400" cy="5900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80396735"/>
              </p:ext>
            </p:extLst>
          </p:nvPr>
        </p:nvGraphicFramePr>
        <p:xfrm>
          <a:off x="551705" y="1363201"/>
          <a:ext cx="8172061" cy="5167257"/>
        </p:xfrm>
        <a:graphic>
          <a:graphicData uri="http://schemas.openxmlformats.org/drawingml/2006/table">
            <a:tbl>
              <a:tblPr firstRow="1" bandRow="1">
                <a:tableStyleId>{5C22544A-7EE6-4342-B048-85BDC9FD1C3A}</a:tableStyleId>
              </a:tblPr>
              <a:tblGrid>
                <a:gridCol w="8172061">
                  <a:extLst>
                    <a:ext uri="{9D8B030D-6E8A-4147-A177-3AD203B41FA5}">
                      <a16:colId xmlns="" xmlns:a16="http://schemas.microsoft.com/office/drawing/2014/main" val="20000"/>
                    </a:ext>
                  </a:extLst>
                </a:gridCol>
              </a:tblGrid>
              <a:tr h="51672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243553"/>
                          </a:solidFill>
                          <a:latin typeface="Comic Sans MS"/>
                          <a:cs typeface="Comic Sans MS"/>
                        </a:rPr>
                        <a:t>Act</a:t>
                      </a:r>
                      <a:endParaRPr lang="en-US" sz="1800" b="0" dirty="0">
                        <a:solidFill>
                          <a:srgbClr val="243553"/>
                        </a:solidFill>
                        <a:latin typeface="Comic Sans MS"/>
                        <a:cs typeface="Comic Sans MS"/>
                      </a:endParaRPr>
                    </a:p>
                    <a:p>
                      <a:pPr algn="l"/>
                      <a:r>
                        <a:rPr lang="en-US" sz="1800" b="0" dirty="0">
                          <a:solidFill>
                            <a:srgbClr val="243553"/>
                          </a:solidFill>
                          <a:latin typeface="Comic Sans MS"/>
                          <a:cs typeface="Comic Sans MS"/>
                        </a:rPr>
                        <a:t>What exactly is it that you want to change?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243553"/>
                          </a:solidFill>
                          <a:latin typeface="Comic Sans MS"/>
                          <a:cs typeface="Comic Sans MS"/>
                        </a:rPr>
                        <a:t>What actions are you going to take now?</a:t>
                      </a:r>
                      <a:endParaRPr lang="en-US" b="0" dirty="0">
                        <a:solidFill>
                          <a:srgbClr val="243553"/>
                        </a:solidFill>
                      </a:endParaRPr>
                    </a:p>
                    <a:p>
                      <a:pPr algn="l"/>
                      <a:r>
                        <a:rPr lang="en-US" sz="1800" b="0" dirty="0">
                          <a:solidFill>
                            <a:srgbClr val="243553"/>
                          </a:solidFill>
                          <a:latin typeface="Comic Sans MS"/>
                          <a:cs typeface="Comic Sans MS"/>
                        </a:rPr>
                        <a:t>Who can you involve in your action? </a:t>
                      </a:r>
                      <a:endParaRPr lang="en-US" b="0" dirty="0">
                        <a:solidFill>
                          <a:srgbClr val="243553"/>
                        </a:solidFill>
                      </a:endParaRPr>
                    </a:p>
                    <a:p>
                      <a:endParaRPr lang="en-US" b="0" dirty="0"/>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11" name="Title 5"/>
          <p:cNvSpPr txBox="1">
            <a:spLocks/>
          </p:cNvSpPr>
          <p:nvPr/>
        </p:nvSpPr>
        <p:spPr>
          <a:xfrm>
            <a:off x="465497" y="263057"/>
            <a:ext cx="7992703" cy="110015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400" b="0" i="0" kern="1200">
                <a:solidFill>
                  <a:schemeClr val="tx2"/>
                </a:solidFill>
                <a:latin typeface="Arial" charset="0"/>
                <a:ea typeface="+mj-ea"/>
                <a:cs typeface="+mj-cs"/>
              </a:defRPr>
            </a:lvl1pPr>
          </a:lstStyle>
          <a:p>
            <a:r>
              <a:rPr lang="en-US" sz="2000" dirty="0">
                <a:solidFill>
                  <a:srgbClr val="407DB0"/>
                </a:solidFill>
                <a:latin typeface="Comic Sans MS"/>
                <a:cs typeface="Comic Sans MS"/>
              </a:rPr>
              <a:t>See, Judge, Act</a:t>
            </a:r>
            <a:br>
              <a:rPr lang="en-US" sz="2000" dirty="0">
                <a:solidFill>
                  <a:srgbClr val="407DB0"/>
                </a:solidFill>
                <a:latin typeface="Comic Sans MS"/>
                <a:cs typeface="Comic Sans MS"/>
              </a:rPr>
            </a:br>
            <a:r>
              <a:rPr lang="en-US" sz="1600" i="1" dirty="0">
                <a:solidFill>
                  <a:srgbClr val="407DB0"/>
                </a:solidFill>
                <a:latin typeface="Comic Sans MS"/>
                <a:cs typeface="Comic Sans MS"/>
              </a:rPr>
              <a:t>Based upon the </a:t>
            </a:r>
            <a:r>
              <a:rPr lang="en-US" sz="1600" i="1" dirty="0" err="1">
                <a:solidFill>
                  <a:srgbClr val="407DB0"/>
                </a:solidFill>
                <a:latin typeface="Comic Sans MS"/>
                <a:cs typeface="Comic Sans MS"/>
              </a:rPr>
              <a:t>Cardijn</a:t>
            </a:r>
            <a:r>
              <a:rPr lang="en-US" sz="1600" i="1" dirty="0">
                <a:solidFill>
                  <a:srgbClr val="407DB0"/>
                </a:solidFill>
                <a:latin typeface="Comic Sans MS"/>
                <a:cs typeface="Comic Sans MS"/>
              </a:rPr>
              <a:t> Method</a:t>
            </a:r>
          </a:p>
        </p:txBody>
      </p:sp>
      <p:sp>
        <p:nvSpPr>
          <p:cNvPr id="6" name="Rectangle 5"/>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725" y="237685"/>
            <a:ext cx="1081645" cy="635967"/>
          </a:xfrm>
          <a:prstGeom prst="rect">
            <a:avLst/>
          </a:prstGeom>
        </p:spPr>
      </p:pic>
    </p:spTree>
    <p:extLst>
      <p:ext uri="{BB962C8B-B14F-4D97-AF65-F5344CB8AC3E}">
        <p14:creationId xmlns:p14="http://schemas.microsoft.com/office/powerpoint/2010/main" val="9264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8"/>
            <a:ext cx="9144000" cy="6856251"/>
          </a:xfrm>
          <a:prstGeom prst="rect">
            <a:avLst/>
          </a:prstGeom>
        </p:spPr>
      </p:pic>
    </p:spTree>
    <p:extLst>
      <p:ext uri="{BB962C8B-B14F-4D97-AF65-F5344CB8AC3E}">
        <p14:creationId xmlns:p14="http://schemas.microsoft.com/office/powerpoint/2010/main" val="71789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tretch>
            <a:fillRect/>
          </a:stretch>
        </p:blipFill>
        <p:spPr bwMode="auto">
          <a:xfrm>
            <a:off x="-1" y="3048"/>
            <a:ext cx="9144000" cy="68519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9263" y="738000"/>
            <a:ext cx="7921626" cy="907920"/>
          </a:xfrm>
        </p:spPr>
        <p:txBody>
          <a:bodyPr>
            <a:normAutofit fontScale="90000"/>
          </a:bodyPr>
          <a:lstStyle/>
          <a:p>
            <a:pPr algn="l"/>
            <a:r>
              <a:rPr lang="en-US" dirty="0">
                <a:solidFill>
                  <a:srgbClr val="407DB0"/>
                </a:solidFill>
                <a:latin typeface="Comic Sans MS"/>
                <a:cs typeface="Comic Sans MS"/>
              </a:rPr>
              <a:t>Week Two: </a:t>
            </a:r>
            <a:br>
              <a:rPr lang="en-US" dirty="0">
                <a:solidFill>
                  <a:srgbClr val="407DB0"/>
                </a:solidFill>
                <a:latin typeface="Comic Sans MS"/>
                <a:cs typeface="Comic Sans MS"/>
              </a:rPr>
            </a:br>
            <a:r>
              <a:rPr lang="en-US" dirty="0">
                <a:solidFill>
                  <a:srgbClr val="407DB0"/>
                </a:solidFill>
                <a:latin typeface="Comic Sans MS"/>
                <a:cs typeface="Comic Sans MS"/>
              </a:rPr>
              <a:t>A Week of Peace</a:t>
            </a:r>
          </a:p>
        </p:txBody>
      </p:sp>
      <p:sp>
        <p:nvSpPr>
          <p:cNvPr id="3" name="Content Placeholder 2"/>
          <p:cNvSpPr>
            <a:spLocks noGrp="1"/>
          </p:cNvSpPr>
          <p:nvPr>
            <p:ph idx="1"/>
          </p:nvPr>
        </p:nvSpPr>
        <p:spPr>
          <a:xfrm>
            <a:off x="457205" y="1861639"/>
            <a:ext cx="3829046" cy="4525963"/>
          </a:xfrm>
        </p:spPr>
        <p:txBody>
          <a:bodyPr>
            <a:noAutofit/>
          </a:bodyPr>
          <a:lstStyle/>
          <a:p>
            <a:pPr marL="0" indent="0">
              <a:buNone/>
            </a:pPr>
            <a:r>
              <a:rPr lang="en-US" sz="2000" dirty="0">
                <a:solidFill>
                  <a:srgbClr val="243553"/>
                </a:solidFill>
                <a:latin typeface="Comic Sans MS"/>
                <a:cs typeface="Comic Sans MS"/>
              </a:rPr>
              <a:t>Lord Our God, </a:t>
            </a:r>
          </a:p>
          <a:p>
            <a:pPr marL="0" indent="0" algn="just">
              <a:buNone/>
            </a:pPr>
            <a:r>
              <a:rPr lang="en-US" sz="2000" dirty="0">
                <a:solidFill>
                  <a:srgbClr val="243553"/>
                </a:solidFill>
                <a:latin typeface="Comic Sans MS"/>
                <a:cs typeface="Comic Sans MS"/>
              </a:rPr>
              <a:t>You are the source of all.  </a:t>
            </a:r>
          </a:p>
          <a:p>
            <a:pPr marL="0" indent="0" algn="just">
              <a:buNone/>
            </a:pPr>
            <a:r>
              <a:rPr lang="en-US" sz="2000" dirty="0">
                <a:solidFill>
                  <a:srgbClr val="243553"/>
                </a:solidFill>
                <a:latin typeface="Comic Sans MS"/>
                <a:cs typeface="Comic Sans MS"/>
              </a:rPr>
              <a:t>Accompany us this Advent as we prepare for the coming of Jesus. Guide us and lead us Lord as we use our gifts of goodness to work as one to create the world you want. </a:t>
            </a:r>
          </a:p>
          <a:p>
            <a:pPr marL="0" indent="0" algn="just">
              <a:buNone/>
            </a:pPr>
            <a:r>
              <a:rPr lang="en-US" sz="2000" dirty="0">
                <a:solidFill>
                  <a:srgbClr val="243553"/>
                </a:solidFill>
                <a:latin typeface="Comic Sans MS"/>
                <a:cs typeface="Comic Sans MS"/>
              </a:rPr>
              <a:t>Awake in my heart hope, peace, love and joy this Advent. </a:t>
            </a:r>
          </a:p>
          <a:p>
            <a:pPr marL="0" indent="0" algn="just">
              <a:buNone/>
            </a:pPr>
            <a:r>
              <a:rPr lang="en-US" sz="2000" dirty="0">
                <a:solidFill>
                  <a:srgbClr val="243553"/>
                </a:solidFill>
                <a:latin typeface="Comic Sans MS"/>
                <a:cs typeface="Comic Sans MS"/>
              </a:rPr>
              <a:t>We ask this prayer in Your name, </a:t>
            </a:r>
          </a:p>
          <a:p>
            <a:pPr marL="0" indent="0" algn="just">
              <a:buNone/>
            </a:pPr>
            <a:r>
              <a:rPr lang="en-US" sz="2000" dirty="0">
                <a:solidFill>
                  <a:srgbClr val="243553"/>
                </a:solidFill>
                <a:latin typeface="Comic Sans MS"/>
                <a:cs typeface="Comic Sans MS"/>
              </a:rPr>
              <a:t>Amen. </a:t>
            </a:r>
          </a:p>
        </p:txBody>
      </p:sp>
      <p:sp>
        <p:nvSpPr>
          <p:cNvPr id="6" name="Rectangle 5"/>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3908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tretch>
            <a:fillRect/>
          </a:stretch>
        </p:blipFill>
        <p:spPr bwMode="auto">
          <a:xfrm>
            <a:off x="-1" y="3048"/>
            <a:ext cx="9144000" cy="68519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8788" y="738000"/>
            <a:ext cx="7921626" cy="907920"/>
          </a:xfrm>
        </p:spPr>
        <p:txBody>
          <a:bodyPr>
            <a:normAutofit/>
          </a:bodyPr>
          <a:lstStyle/>
          <a:p>
            <a:pPr algn="l"/>
            <a:r>
              <a:rPr lang="en-US" dirty="0">
                <a:solidFill>
                  <a:srgbClr val="407DB0"/>
                </a:solidFill>
                <a:latin typeface="Comic Sans MS"/>
                <a:cs typeface="Comic Sans MS"/>
              </a:rPr>
              <a:t>Week Two: A Week of Peace</a:t>
            </a:r>
          </a:p>
        </p:txBody>
      </p:sp>
      <p:sp>
        <p:nvSpPr>
          <p:cNvPr id="3" name="Content Placeholder 2"/>
          <p:cNvSpPr>
            <a:spLocks noGrp="1"/>
          </p:cNvSpPr>
          <p:nvPr>
            <p:ph idx="1"/>
          </p:nvPr>
        </p:nvSpPr>
        <p:spPr>
          <a:xfrm>
            <a:off x="457203" y="1417638"/>
            <a:ext cx="8421726" cy="5211606"/>
          </a:xfrm>
        </p:spPr>
        <p:txBody>
          <a:bodyPr numCol="2" spcCol="324000">
            <a:noAutofit/>
          </a:bodyPr>
          <a:lstStyle/>
          <a:p>
            <a:pPr marL="0" indent="0">
              <a:lnSpc>
                <a:spcPct val="110000"/>
              </a:lnSpc>
              <a:buNone/>
            </a:pPr>
            <a:r>
              <a:rPr lang="en-US" sz="1400" dirty="0">
                <a:solidFill>
                  <a:srgbClr val="407DB0"/>
                </a:solidFill>
                <a:latin typeface="Comic Sans MS"/>
                <a:cs typeface="Comic Sans MS"/>
              </a:rPr>
              <a:t>A reading from the holy Gospel according to Luke 3:1-6 </a:t>
            </a:r>
          </a:p>
          <a:p>
            <a:pPr marL="0" indent="0">
              <a:lnSpc>
                <a:spcPct val="110000"/>
              </a:lnSpc>
              <a:buNone/>
            </a:pPr>
            <a:r>
              <a:rPr lang="en-US" sz="1400" dirty="0">
                <a:solidFill>
                  <a:srgbClr val="243553"/>
                </a:solidFill>
                <a:latin typeface="Comic Sans MS"/>
                <a:cs typeface="Comic Sans MS"/>
              </a:rPr>
              <a:t>In the fifteenth year of Tiberius Caesar’s reign, when Pontius Pilate was governor of Judaea, Herod tetrarch of Galilee, his brother Philip tetrarch of the lands of Ituraea and </a:t>
            </a:r>
            <a:r>
              <a:rPr lang="en-US" sz="1400" dirty="0" err="1">
                <a:solidFill>
                  <a:srgbClr val="243553"/>
                </a:solidFill>
                <a:latin typeface="Comic Sans MS"/>
                <a:cs typeface="Comic Sans MS"/>
              </a:rPr>
              <a:t>Trachonitis</a:t>
            </a:r>
            <a:r>
              <a:rPr lang="en-US" sz="1400" dirty="0">
                <a:solidFill>
                  <a:srgbClr val="243553"/>
                </a:solidFill>
                <a:latin typeface="Comic Sans MS"/>
                <a:cs typeface="Comic Sans MS"/>
              </a:rPr>
              <a:t>, </a:t>
            </a:r>
            <a:r>
              <a:rPr lang="en-US" sz="1400" dirty="0" err="1">
                <a:solidFill>
                  <a:srgbClr val="243553"/>
                </a:solidFill>
                <a:latin typeface="Comic Sans MS"/>
                <a:cs typeface="Comic Sans MS"/>
              </a:rPr>
              <a:t>Lysanias</a:t>
            </a:r>
            <a:r>
              <a:rPr lang="en-US" sz="1400" dirty="0">
                <a:solidFill>
                  <a:srgbClr val="243553"/>
                </a:solidFill>
                <a:latin typeface="Comic Sans MS"/>
                <a:cs typeface="Comic Sans MS"/>
              </a:rPr>
              <a:t> tetrarch of Abilene, during the pontificate of </a:t>
            </a:r>
            <a:r>
              <a:rPr lang="en-US" sz="1400" dirty="0" err="1">
                <a:solidFill>
                  <a:srgbClr val="243553"/>
                </a:solidFill>
                <a:latin typeface="Comic Sans MS"/>
                <a:cs typeface="Comic Sans MS"/>
              </a:rPr>
              <a:t>Annas</a:t>
            </a:r>
            <a:r>
              <a:rPr lang="en-US" sz="1400" dirty="0">
                <a:solidFill>
                  <a:srgbClr val="243553"/>
                </a:solidFill>
                <a:latin typeface="Comic Sans MS"/>
                <a:cs typeface="Comic Sans MS"/>
              </a:rPr>
              <a:t> and Caiaphas, the word of God came to John son of Zechariah, in the wilderness. He went through the whole Jordan district proclaiming a baptism of repentance for the forgiveness of sins, as it is written in the book of the sayings of the prophet Isaiah: </a:t>
            </a:r>
          </a:p>
          <a:p>
            <a:pPr marL="0" indent="0">
              <a:lnSpc>
                <a:spcPct val="110000"/>
              </a:lnSpc>
              <a:buNone/>
            </a:pPr>
            <a:r>
              <a:rPr lang="en-US" sz="1400" dirty="0">
                <a:solidFill>
                  <a:srgbClr val="243553"/>
                </a:solidFill>
                <a:latin typeface="Comic Sans MS"/>
                <a:cs typeface="Comic Sans MS"/>
              </a:rPr>
              <a:t>A voice cries in the wilderness;  Prepare a way for the Lord,  make his paths straight. Every valley will be filled in,  every mountain and hill be laid low, winding ways will be straightened and rough roads made smooth. And all mankind shall see the salvation of God. </a:t>
            </a:r>
          </a:p>
          <a:p>
            <a:pPr marL="0" indent="0">
              <a:lnSpc>
                <a:spcPct val="110000"/>
              </a:lnSpc>
              <a:buNone/>
            </a:pPr>
            <a:endParaRPr lang="en-US" sz="1400" dirty="0">
              <a:latin typeface="Comic Sans MS"/>
              <a:cs typeface="Comic Sans MS"/>
            </a:endParaRPr>
          </a:p>
          <a:p>
            <a:pPr marL="0" indent="0">
              <a:lnSpc>
                <a:spcPct val="110000"/>
              </a:lnSpc>
              <a:buNone/>
            </a:pPr>
            <a:r>
              <a:rPr lang="en-US" sz="1400" b="1" dirty="0">
                <a:solidFill>
                  <a:srgbClr val="621D47"/>
                </a:solidFill>
                <a:latin typeface="Comic Sans MS"/>
                <a:cs typeface="Comic Sans MS"/>
              </a:rPr>
              <a:t>Reflection Questions </a:t>
            </a:r>
          </a:p>
          <a:p>
            <a:pPr marL="0" indent="0">
              <a:lnSpc>
                <a:spcPct val="110000"/>
              </a:lnSpc>
              <a:buNone/>
            </a:pPr>
            <a:r>
              <a:rPr lang="en-US" sz="1400" dirty="0">
                <a:solidFill>
                  <a:srgbClr val="621D47"/>
                </a:solidFill>
                <a:latin typeface="Comic Sans MS"/>
                <a:cs typeface="Comic Sans MS"/>
              </a:rPr>
              <a:t>How are you tuning into God this Advent? </a:t>
            </a:r>
          </a:p>
          <a:p>
            <a:pPr marL="0" indent="0">
              <a:lnSpc>
                <a:spcPct val="110000"/>
              </a:lnSpc>
              <a:buNone/>
            </a:pPr>
            <a:r>
              <a:rPr lang="en-US" sz="1400" dirty="0">
                <a:solidFill>
                  <a:srgbClr val="621D47"/>
                </a:solidFill>
                <a:latin typeface="Comic Sans MS"/>
                <a:cs typeface="Comic Sans MS"/>
              </a:rPr>
              <a:t>How can you prepare a way for the Lord?</a:t>
            </a:r>
          </a:p>
          <a:p>
            <a:pPr marL="0" indent="0">
              <a:lnSpc>
                <a:spcPct val="110000"/>
              </a:lnSpc>
              <a:buNone/>
            </a:pPr>
            <a:r>
              <a:rPr lang="en-US" sz="1400" dirty="0">
                <a:solidFill>
                  <a:srgbClr val="621D47"/>
                </a:solidFill>
                <a:latin typeface="Comic Sans MS"/>
                <a:cs typeface="Comic Sans MS"/>
              </a:rPr>
              <a:t>How does the Lord make your path straight?</a:t>
            </a:r>
          </a:p>
          <a:p>
            <a:pPr marL="0" indent="0">
              <a:lnSpc>
                <a:spcPct val="110000"/>
              </a:lnSpc>
              <a:buNone/>
            </a:pPr>
            <a:r>
              <a:rPr lang="en-US" sz="1400" dirty="0">
                <a:solidFill>
                  <a:srgbClr val="621D47"/>
                </a:solidFill>
                <a:latin typeface="Comic Sans MS"/>
                <a:cs typeface="Comic Sans MS"/>
              </a:rPr>
              <a:t>Water springs new life and is a symbol of rebirth. In what ways is this relevant and important to us this Advent?</a:t>
            </a:r>
          </a:p>
          <a:p>
            <a:pPr marL="0" indent="0">
              <a:lnSpc>
                <a:spcPct val="110000"/>
              </a:lnSpc>
              <a:buNone/>
            </a:pPr>
            <a:r>
              <a:rPr lang="en-US" sz="1400" dirty="0">
                <a:solidFill>
                  <a:srgbClr val="621D47"/>
                </a:solidFill>
                <a:latin typeface="Comic Sans MS"/>
                <a:cs typeface="Comic Sans MS"/>
              </a:rPr>
              <a:t>If Jesus was walking among us do you think we would notice, or are we too self absorbed?</a:t>
            </a:r>
          </a:p>
          <a:p>
            <a:pPr marL="0" indent="0">
              <a:lnSpc>
                <a:spcPct val="110000"/>
              </a:lnSpc>
              <a:buNone/>
            </a:pPr>
            <a:r>
              <a:rPr lang="en-US" sz="1400" dirty="0">
                <a:solidFill>
                  <a:srgbClr val="621D47"/>
                </a:solidFill>
                <a:latin typeface="Comic Sans MS"/>
                <a:cs typeface="Comic Sans MS"/>
              </a:rPr>
              <a:t>What changes are you making this Advent? </a:t>
            </a:r>
          </a:p>
        </p:txBody>
      </p:sp>
      <p:sp>
        <p:nvSpPr>
          <p:cNvPr id="5" name="Rectangle 4"/>
          <p:cNvSpPr/>
          <p:nvPr/>
        </p:nvSpPr>
        <p:spPr>
          <a:xfrm>
            <a:off x="4147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26463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tretch>
            <a:fillRect/>
          </a:stretch>
        </p:blipFill>
        <p:spPr bwMode="auto">
          <a:xfrm>
            <a:off x="-1" y="3048"/>
            <a:ext cx="9144000" cy="68519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188" y="509400"/>
            <a:ext cx="7921626" cy="907920"/>
          </a:xfrm>
        </p:spPr>
        <p:txBody>
          <a:bodyPr>
            <a:normAutofit/>
          </a:bodyPr>
          <a:lstStyle/>
          <a:p>
            <a:pPr algn="l"/>
            <a:r>
              <a:rPr lang="en-US" dirty="0">
                <a:solidFill>
                  <a:srgbClr val="407DB0"/>
                </a:solidFill>
                <a:latin typeface="Comic Sans MS"/>
                <a:cs typeface="Comic Sans MS"/>
              </a:rPr>
              <a:t>The Nin Family:  A Story of Peace</a:t>
            </a:r>
          </a:p>
        </p:txBody>
      </p:sp>
      <p:sp>
        <p:nvSpPr>
          <p:cNvPr id="3" name="Content Placeholder 2"/>
          <p:cNvSpPr>
            <a:spLocks noGrp="1"/>
          </p:cNvSpPr>
          <p:nvPr>
            <p:ph idx="1"/>
          </p:nvPr>
        </p:nvSpPr>
        <p:spPr>
          <a:xfrm>
            <a:off x="333375" y="1074730"/>
            <a:ext cx="8519393" cy="4478346"/>
          </a:xfrm>
        </p:spPr>
        <p:txBody>
          <a:bodyPr numCol="2" spcCol="324000">
            <a:noAutofit/>
          </a:bodyPr>
          <a:lstStyle/>
          <a:p>
            <a:pPr marL="0" indent="0">
              <a:lnSpc>
                <a:spcPct val="110000"/>
              </a:lnSpc>
              <a:buNone/>
            </a:pPr>
            <a:r>
              <a:rPr lang="en-US" sz="1500" dirty="0">
                <a:solidFill>
                  <a:srgbClr val="243553"/>
                </a:solidFill>
                <a:latin typeface="Comic Sans MS"/>
                <a:cs typeface="Comic Sans MS"/>
              </a:rPr>
              <a:t>Have you traveled and spent much time overseas? Do you have family and friends who have moved to Australia from another country? When we travel and speak with people who have experienced life in a different country there is always so much to learn about the culture and practices of our family around the world. </a:t>
            </a:r>
          </a:p>
          <a:p>
            <a:pPr marL="0" indent="0">
              <a:lnSpc>
                <a:spcPct val="110000"/>
              </a:lnSpc>
              <a:buNone/>
            </a:pPr>
            <a:r>
              <a:rPr lang="en-US" sz="1500" dirty="0">
                <a:solidFill>
                  <a:srgbClr val="243553"/>
                </a:solidFill>
                <a:latin typeface="Comic Sans MS"/>
                <a:cs typeface="Comic Sans MS"/>
              </a:rPr>
              <a:t>We can easily forget that some of the practices and expectations we have here in Australia are not the norm overseas. Recently </a:t>
            </a:r>
            <a:r>
              <a:rPr lang="en-US" sz="1500" dirty="0" err="1">
                <a:solidFill>
                  <a:srgbClr val="243553"/>
                </a:solidFill>
                <a:latin typeface="Comic Sans MS"/>
                <a:cs typeface="Comic Sans MS"/>
              </a:rPr>
              <a:t>CatholicCare</a:t>
            </a:r>
            <a:r>
              <a:rPr lang="en-US" sz="1500" dirty="0">
                <a:solidFill>
                  <a:srgbClr val="243553"/>
                </a:solidFill>
                <a:latin typeface="Comic Sans MS"/>
                <a:cs typeface="Comic Sans MS"/>
              </a:rPr>
              <a:t> became involved with a family from Burundi, a country in West Africa. There are five children in the family that range from 18 years of age to just three.</a:t>
            </a:r>
          </a:p>
          <a:p>
            <a:pPr marL="0" indent="0">
              <a:lnSpc>
                <a:spcPct val="110000"/>
              </a:lnSpc>
              <a:buNone/>
            </a:pPr>
            <a:r>
              <a:rPr lang="en-US" sz="1500" dirty="0">
                <a:solidFill>
                  <a:srgbClr val="243553"/>
                </a:solidFill>
                <a:latin typeface="Comic Sans MS"/>
                <a:cs typeface="Comic Sans MS"/>
              </a:rPr>
              <a:t>In Burundi there are cultural practices that are considered normal, like physical discipline, that are not accepted here in Australia. Because they inadvertently broke our society’s rules and norms the family was at risk of being separated and the children taken into care. </a:t>
            </a:r>
          </a:p>
          <a:p>
            <a:pPr marL="0" indent="0">
              <a:lnSpc>
                <a:spcPct val="110000"/>
              </a:lnSpc>
              <a:buNone/>
            </a:pPr>
            <a:r>
              <a:rPr lang="en-AU" sz="1500" dirty="0">
                <a:solidFill>
                  <a:srgbClr val="243553"/>
                </a:solidFill>
                <a:latin typeface="Comic Sans MS"/>
                <a:cs typeface="Comic Sans MS"/>
              </a:rPr>
              <a:t>Moreover, the parents didn’t understand the Australian school system and, as a result, didn’t always encourage their children to go to school. </a:t>
            </a:r>
          </a:p>
          <a:p>
            <a:pPr marL="0" indent="0">
              <a:lnSpc>
                <a:spcPct val="110000"/>
              </a:lnSpc>
              <a:buNone/>
            </a:pPr>
            <a:r>
              <a:rPr lang="en-AU" sz="1500" dirty="0" err="1">
                <a:solidFill>
                  <a:srgbClr val="243553"/>
                </a:solidFill>
                <a:latin typeface="Comic Sans MS"/>
                <a:cs typeface="Comic Sans MS"/>
              </a:rPr>
              <a:t>CatholicCare’s</a:t>
            </a:r>
            <a:r>
              <a:rPr lang="en-AU" sz="1500" dirty="0">
                <a:solidFill>
                  <a:srgbClr val="243553"/>
                </a:solidFill>
                <a:latin typeface="Comic Sans MS"/>
                <a:cs typeface="Comic Sans MS"/>
              </a:rPr>
              <a:t>  Cultural Assist program worked to  better understand the family’s culture and blend it with our Australian culture. </a:t>
            </a:r>
          </a:p>
          <a:p>
            <a:pPr marL="0" indent="0">
              <a:lnSpc>
                <a:spcPct val="110000"/>
              </a:lnSpc>
              <a:buNone/>
            </a:pPr>
            <a:r>
              <a:rPr lang="en-AU" sz="1500" dirty="0">
                <a:solidFill>
                  <a:srgbClr val="243553"/>
                </a:solidFill>
                <a:latin typeface="Comic Sans MS"/>
                <a:cs typeface="Comic Sans MS"/>
              </a:rPr>
              <a:t>Working with someone who knew the culture meant </a:t>
            </a:r>
            <a:r>
              <a:rPr lang="en-AU" sz="1500" dirty="0" err="1">
                <a:solidFill>
                  <a:srgbClr val="243553"/>
                </a:solidFill>
                <a:latin typeface="Comic Sans MS"/>
                <a:cs typeface="Comic Sans MS"/>
              </a:rPr>
              <a:t>CatholicCare</a:t>
            </a:r>
            <a:r>
              <a:rPr lang="en-AU" sz="1500" dirty="0">
                <a:solidFill>
                  <a:srgbClr val="243553"/>
                </a:solidFill>
                <a:latin typeface="Comic Sans MS"/>
                <a:cs typeface="Comic Sans MS"/>
              </a:rPr>
              <a:t> could better engage with the family. They were able to work together to improve the home situation and the family’s relationship with the school. Through this program, the children learnt to respect their parents’ culture. They are much happier now and living a peaceful life here in Australia. </a:t>
            </a:r>
          </a:p>
          <a:p>
            <a:pPr marL="0" indent="0">
              <a:buNone/>
            </a:pPr>
            <a:endParaRPr lang="en-AU" sz="1500" dirty="0">
              <a:solidFill>
                <a:srgbClr val="243553"/>
              </a:solidFill>
              <a:latin typeface="Comic Sans MS"/>
              <a:cs typeface="Comic Sans MS"/>
            </a:endParaRPr>
          </a:p>
          <a:p>
            <a:pPr marL="0" indent="0">
              <a:lnSpc>
                <a:spcPct val="110000"/>
              </a:lnSpc>
              <a:buNone/>
            </a:pPr>
            <a:endParaRPr lang="en-US" sz="1500" dirty="0">
              <a:solidFill>
                <a:srgbClr val="243553"/>
              </a:solidFill>
              <a:latin typeface="Comic Sans MS"/>
              <a:cs typeface="Comic Sans MS"/>
            </a:endParaRPr>
          </a:p>
        </p:txBody>
      </p:sp>
    </p:spTree>
    <p:extLst>
      <p:ext uri="{BB962C8B-B14F-4D97-AF65-F5344CB8AC3E}">
        <p14:creationId xmlns:p14="http://schemas.microsoft.com/office/powerpoint/2010/main" val="199976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tretch>
            <a:fillRect/>
          </a:stretch>
        </p:blipFill>
        <p:spPr bwMode="auto">
          <a:xfrm>
            <a:off x="-1" y="3048"/>
            <a:ext cx="9144000" cy="68519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838" y="738000"/>
            <a:ext cx="7921626" cy="907920"/>
          </a:xfrm>
        </p:spPr>
        <p:txBody>
          <a:bodyPr>
            <a:normAutofit/>
          </a:bodyPr>
          <a:lstStyle/>
          <a:p>
            <a:pPr algn="l"/>
            <a:r>
              <a:rPr lang="en-US" dirty="0">
                <a:solidFill>
                  <a:srgbClr val="407DB0"/>
                </a:solidFill>
                <a:latin typeface="Comic Sans MS"/>
                <a:cs typeface="Comic Sans MS"/>
              </a:rPr>
              <a:t>Reflection</a:t>
            </a:r>
          </a:p>
        </p:txBody>
      </p:sp>
      <p:sp>
        <p:nvSpPr>
          <p:cNvPr id="3" name="Content Placeholder 2"/>
          <p:cNvSpPr>
            <a:spLocks noGrp="1"/>
          </p:cNvSpPr>
          <p:nvPr>
            <p:ph idx="1"/>
          </p:nvPr>
        </p:nvSpPr>
        <p:spPr>
          <a:xfrm>
            <a:off x="457200" y="1600206"/>
            <a:ext cx="8229600" cy="4917001"/>
          </a:xfrm>
        </p:spPr>
        <p:txBody>
          <a:bodyPr numCol="1" spcCol="288000">
            <a:noAutofit/>
          </a:bodyPr>
          <a:lstStyle/>
          <a:p>
            <a:pPr>
              <a:lnSpc>
                <a:spcPct val="110000"/>
              </a:lnSpc>
            </a:pPr>
            <a:r>
              <a:rPr lang="en-US" sz="1800" dirty="0">
                <a:solidFill>
                  <a:srgbClr val="4B989E"/>
                </a:solidFill>
                <a:latin typeface="Comic Sans MS"/>
                <a:cs typeface="Comic Sans MS"/>
              </a:rPr>
              <a:t>How is this a story of peace?</a:t>
            </a:r>
          </a:p>
          <a:p>
            <a:pPr>
              <a:lnSpc>
                <a:spcPct val="110000"/>
              </a:lnSpc>
            </a:pPr>
            <a:r>
              <a:rPr lang="en-US" sz="1800" dirty="0">
                <a:solidFill>
                  <a:srgbClr val="243553"/>
                </a:solidFill>
                <a:latin typeface="Comic Sans MS"/>
                <a:cs typeface="Comic Sans MS"/>
              </a:rPr>
              <a:t>Why is it important that CatholicCare works with people who understand the language and culture of families in the Cultural Assist program?</a:t>
            </a:r>
          </a:p>
          <a:p>
            <a:pPr>
              <a:lnSpc>
                <a:spcPct val="110000"/>
              </a:lnSpc>
            </a:pPr>
            <a:r>
              <a:rPr lang="en-US" sz="1800" dirty="0">
                <a:solidFill>
                  <a:srgbClr val="4B989E"/>
                </a:solidFill>
                <a:latin typeface="Comic Sans MS"/>
                <a:cs typeface="Comic Sans MS"/>
              </a:rPr>
              <a:t>How can you help people in Australia who are having trouble understanding the language or what is expected of them?</a:t>
            </a:r>
          </a:p>
          <a:p>
            <a:pPr>
              <a:lnSpc>
                <a:spcPct val="110000"/>
              </a:lnSpc>
            </a:pPr>
            <a:r>
              <a:rPr lang="en-US" sz="1800" dirty="0">
                <a:solidFill>
                  <a:srgbClr val="243553"/>
                </a:solidFill>
                <a:latin typeface="Comic Sans MS"/>
                <a:cs typeface="Comic Sans MS"/>
              </a:rPr>
              <a:t>What is my message of peace as we wait for the birth of Jesus?</a:t>
            </a:r>
          </a:p>
          <a:p>
            <a:pPr>
              <a:lnSpc>
                <a:spcPct val="110000"/>
              </a:lnSpc>
            </a:pPr>
            <a:r>
              <a:rPr lang="en-US" sz="1800" dirty="0">
                <a:solidFill>
                  <a:srgbClr val="4B989E"/>
                </a:solidFill>
                <a:latin typeface="Comic Sans MS"/>
                <a:cs typeface="Comic Sans MS"/>
              </a:rPr>
              <a:t>How does my support of the Gifts of Goodness campaign make a difference in the lives of others?</a:t>
            </a:r>
          </a:p>
          <a:p>
            <a:pPr marL="0" indent="0">
              <a:buNone/>
            </a:pPr>
            <a:endParaRPr lang="en-US" sz="1600" dirty="0">
              <a:solidFill>
                <a:srgbClr val="000000"/>
              </a:solidFill>
              <a:cs typeface="Arial"/>
            </a:endParaRPr>
          </a:p>
          <a:p>
            <a:pPr marL="0" indent="0">
              <a:buNone/>
            </a:pPr>
            <a:endParaRPr lang="en-US" sz="1600" dirty="0">
              <a:solidFill>
                <a:srgbClr val="000000"/>
              </a:solidFill>
              <a:cs typeface="Arial"/>
            </a:endParaRPr>
          </a:p>
          <a:p>
            <a:pPr marL="0" indent="0">
              <a:buNone/>
            </a:pPr>
            <a:endParaRPr lang="en-US" sz="1600" dirty="0">
              <a:solidFill>
                <a:srgbClr val="000000"/>
              </a:solidFill>
              <a:latin typeface="Comic Sans MS"/>
              <a:cs typeface="Comic Sans MS"/>
            </a:endParaRPr>
          </a:p>
          <a:p>
            <a:pPr marL="0" indent="0" algn="just">
              <a:buNone/>
            </a:pPr>
            <a:endParaRPr lang="en-US" sz="1600" dirty="0"/>
          </a:p>
        </p:txBody>
      </p:sp>
      <p:sp>
        <p:nvSpPr>
          <p:cNvPr id="6" name="Rectangle 5"/>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399991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tretch>
            <a:fillRect/>
          </a:stretch>
        </p:blipFill>
        <p:spPr bwMode="auto">
          <a:xfrm>
            <a:off x="-1" y="3048"/>
            <a:ext cx="9144000" cy="68519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0213" y="738000"/>
            <a:ext cx="7921626" cy="907920"/>
          </a:xfrm>
        </p:spPr>
        <p:txBody>
          <a:bodyPr>
            <a:normAutofit/>
          </a:bodyPr>
          <a:lstStyle/>
          <a:p>
            <a:pPr algn="l"/>
            <a:r>
              <a:rPr lang="en-US" dirty="0">
                <a:solidFill>
                  <a:srgbClr val="407DB0"/>
                </a:solidFill>
                <a:latin typeface="Comic Sans MS"/>
                <a:cs typeface="Comic Sans MS"/>
              </a:rPr>
              <a:t>See, Judge, Act</a:t>
            </a:r>
          </a:p>
        </p:txBody>
      </p:sp>
      <p:sp>
        <p:nvSpPr>
          <p:cNvPr id="7" name="Content Placeholder 2"/>
          <p:cNvSpPr txBox="1">
            <a:spLocks/>
          </p:cNvSpPr>
          <p:nvPr/>
        </p:nvSpPr>
        <p:spPr>
          <a:xfrm>
            <a:off x="457200" y="1600206"/>
            <a:ext cx="8229600" cy="4917001"/>
          </a:xfrm>
          <a:prstGeom prst="rect">
            <a:avLst/>
          </a:prstGeom>
        </p:spPr>
        <p:txBody>
          <a:bodyPr vert="horz" lIns="0" tIns="0" rIns="0" bIns="0" numCol="1" spcCol="288000" rtlCol="0">
            <a:noAutofit/>
          </a:bodyPr>
          <a:lstStyle>
            <a:lvl1pPr marL="0" indent="0" algn="l" defTabSz="914400" rtl="0" eaLnBrk="1" latinLnBrk="0" hangingPunct="1">
              <a:lnSpc>
                <a:spcPct val="90000"/>
              </a:lnSpc>
              <a:spcBef>
                <a:spcPts val="1000"/>
              </a:spcBef>
              <a:buClr>
                <a:schemeClr val="tx2"/>
              </a:buClr>
              <a:buFontTx/>
              <a:buNone/>
              <a:defRPr sz="1700" b="0" i="0" kern="1200">
                <a:solidFill>
                  <a:schemeClr val="tx1"/>
                </a:solidFill>
                <a:latin typeface="Arial" charset="0"/>
                <a:ea typeface="+mn-ea"/>
                <a:cs typeface="+mn-cs"/>
              </a:defRPr>
            </a:lvl1pPr>
            <a:lvl2pPr marL="446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2pPr>
            <a:lvl3pPr marL="806400" indent="-228600" algn="l" defTabSz="914400" rtl="0" eaLnBrk="1" latinLnBrk="0" hangingPunct="1">
              <a:lnSpc>
                <a:spcPct val="90000"/>
              </a:lnSpc>
              <a:spcBef>
                <a:spcPts val="500"/>
              </a:spcBef>
              <a:buClr>
                <a:schemeClr val="tx2"/>
              </a:buClr>
              <a:buFont typeface=".AppleSystemUIFont" charset="-120"/>
              <a:buChar char="-"/>
              <a:defRPr sz="17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407DB0"/>
                </a:solidFill>
                <a:latin typeface="Comic Sans MS"/>
                <a:cs typeface="Comic Sans MS"/>
              </a:rPr>
              <a:t>See</a:t>
            </a:r>
          </a:p>
          <a:p>
            <a:r>
              <a:rPr lang="en-US" sz="1600" dirty="0">
                <a:solidFill>
                  <a:srgbClr val="407DB0"/>
                </a:solidFill>
                <a:latin typeface="Comic Sans MS"/>
                <a:cs typeface="Comic Sans MS"/>
              </a:rPr>
              <a:t>What exactly is happening?</a:t>
            </a:r>
          </a:p>
          <a:p>
            <a:r>
              <a:rPr lang="en-US" sz="1600" dirty="0">
                <a:solidFill>
                  <a:srgbClr val="407DB0"/>
                </a:solidFill>
                <a:latin typeface="Comic Sans MS"/>
                <a:cs typeface="Comic Sans MS"/>
              </a:rPr>
              <a:t>What is it doing to the people?</a:t>
            </a:r>
          </a:p>
          <a:p>
            <a:r>
              <a:rPr lang="en-US" sz="1600" dirty="0">
                <a:solidFill>
                  <a:srgbClr val="407DB0"/>
                </a:solidFill>
                <a:latin typeface="Comic Sans MS"/>
                <a:cs typeface="Comic Sans MS"/>
              </a:rPr>
              <a:t>Why is this happening?</a:t>
            </a:r>
          </a:p>
          <a:p>
            <a:endParaRPr lang="en-US" sz="1600" dirty="0">
              <a:solidFill>
                <a:srgbClr val="000000"/>
              </a:solidFill>
              <a:latin typeface="Comic Sans MS"/>
              <a:cs typeface="Comic Sans MS"/>
            </a:endParaRPr>
          </a:p>
          <a:p>
            <a:r>
              <a:rPr lang="en-US" sz="1600" dirty="0">
                <a:solidFill>
                  <a:srgbClr val="621D47"/>
                </a:solidFill>
                <a:latin typeface="Comic Sans MS"/>
                <a:cs typeface="Comic Sans MS"/>
              </a:rPr>
              <a:t>Judge</a:t>
            </a:r>
          </a:p>
          <a:p>
            <a:r>
              <a:rPr lang="en-US" sz="1600" dirty="0">
                <a:solidFill>
                  <a:srgbClr val="621D47"/>
                </a:solidFill>
                <a:latin typeface="Comic Sans MS"/>
                <a:cs typeface="Comic Sans MS"/>
              </a:rPr>
              <a:t>What do you think about all this?</a:t>
            </a:r>
          </a:p>
          <a:p>
            <a:r>
              <a:rPr lang="en-US" sz="1600" dirty="0">
                <a:solidFill>
                  <a:srgbClr val="621D47"/>
                </a:solidFill>
                <a:latin typeface="Comic Sans MS"/>
                <a:cs typeface="Comic Sans MS"/>
              </a:rPr>
              <a:t>What do you think should be happening?</a:t>
            </a:r>
          </a:p>
          <a:p>
            <a:r>
              <a:rPr lang="en-US" sz="1600" dirty="0">
                <a:solidFill>
                  <a:srgbClr val="621D47"/>
                </a:solidFill>
                <a:latin typeface="Comic Sans MS"/>
                <a:cs typeface="Comic Sans MS"/>
              </a:rPr>
              <a:t>What does your faith say?</a:t>
            </a:r>
          </a:p>
          <a:p>
            <a:endParaRPr lang="en-US" sz="1600" dirty="0">
              <a:solidFill>
                <a:srgbClr val="000000"/>
              </a:solidFill>
              <a:latin typeface="Comic Sans MS"/>
              <a:cs typeface="Comic Sans MS"/>
            </a:endParaRPr>
          </a:p>
          <a:p>
            <a:r>
              <a:rPr lang="en-US" sz="1600" dirty="0">
                <a:solidFill>
                  <a:srgbClr val="4B989E"/>
                </a:solidFill>
                <a:latin typeface="Comic Sans MS"/>
                <a:cs typeface="Comic Sans MS"/>
              </a:rPr>
              <a:t>Act</a:t>
            </a:r>
          </a:p>
          <a:p>
            <a:r>
              <a:rPr lang="en-US" sz="1600" dirty="0">
                <a:solidFill>
                  <a:srgbClr val="4B989E"/>
                </a:solidFill>
                <a:latin typeface="Comic Sans MS"/>
                <a:cs typeface="Comic Sans MS"/>
              </a:rPr>
              <a:t>What exactly is it that you want to change?</a:t>
            </a:r>
          </a:p>
          <a:p>
            <a:r>
              <a:rPr lang="en-US" sz="1600" dirty="0">
                <a:solidFill>
                  <a:srgbClr val="4B989E"/>
                </a:solidFill>
                <a:latin typeface="Comic Sans MS"/>
                <a:cs typeface="Comic Sans MS"/>
              </a:rPr>
              <a:t>What actions are you going to take now?</a:t>
            </a:r>
          </a:p>
          <a:p>
            <a:r>
              <a:rPr lang="en-US" sz="1600" dirty="0">
                <a:solidFill>
                  <a:srgbClr val="4B989E"/>
                </a:solidFill>
                <a:latin typeface="Comic Sans MS"/>
                <a:cs typeface="Comic Sans MS"/>
              </a:rPr>
              <a:t>Who can you involve in your action?</a:t>
            </a:r>
          </a:p>
          <a:p>
            <a:endParaRPr lang="en-US" sz="1600" dirty="0">
              <a:solidFill>
                <a:schemeClr val="accent6">
                  <a:lumMod val="75000"/>
                </a:schemeClr>
              </a:solidFill>
              <a:cs typeface="Arial"/>
            </a:endParaRPr>
          </a:p>
          <a:p>
            <a:endParaRPr lang="en-US" sz="1600" dirty="0">
              <a:solidFill>
                <a:schemeClr val="accent6">
                  <a:lumMod val="75000"/>
                </a:schemeClr>
              </a:solidFill>
              <a:latin typeface="Comic Sans MS"/>
              <a:cs typeface="Comic Sans MS"/>
            </a:endParaRPr>
          </a:p>
          <a:p>
            <a:pPr algn="just"/>
            <a:endParaRPr lang="en-US" sz="1600" dirty="0">
              <a:solidFill>
                <a:schemeClr val="accent6">
                  <a:lumMod val="75000"/>
                </a:schemeClr>
              </a:solidFill>
            </a:endParaRPr>
          </a:p>
        </p:txBody>
      </p:sp>
      <p:sp>
        <p:nvSpPr>
          <p:cNvPr id="8" name="Rectangle 7"/>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5250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9" y="346427"/>
            <a:ext cx="8248354" cy="768449"/>
          </a:xfrm>
        </p:spPr>
        <p:txBody>
          <a:bodyPr>
            <a:noAutofit/>
          </a:bodyPr>
          <a:lstStyle/>
          <a:p>
            <a:r>
              <a:rPr lang="en-AU" sz="3200" b="1" dirty="0">
                <a:solidFill>
                  <a:srgbClr val="407DB0"/>
                </a:solidFill>
                <a:latin typeface="Comic Sans MS" panose="030F0702030302020204" pitchFamily="66" charset="0"/>
              </a:rPr>
              <a:t>Advent… </a:t>
            </a:r>
            <a:r>
              <a:rPr lang="en-AU" sz="2400" b="1" dirty="0">
                <a:solidFill>
                  <a:srgbClr val="407DB0"/>
                </a:solidFill>
                <a:latin typeface="Comic Sans MS" panose="030F0702030302020204" pitchFamily="66" charset="0"/>
              </a:rPr>
              <a:t/>
            </a:r>
            <a:br>
              <a:rPr lang="en-AU" sz="2400" b="1" dirty="0">
                <a:solidFill>
                  <a:srgbClr val="407DB0"/>
                </a:solidFill>
                <a:latin typeface="Comic Sans MS" panose="030F0702030302020204" pitchFamily="66" charset="0"/>
              </a:rPr>
            </a:br>
            <a:r>
              <a:rPr lang="en-AU" sz="1500" dirty="0">
                <a:solidFill>
                  <a:srgbClr val="407DB0"/>
                </a:solidFill>
                <a:latin typeface="Comic Sans MS" panose="030F0702030302020204" pitchFamily="66" charset="0"/>
              </a:rPr>
              <a:t>preparing our hearts to receive the gift of Jesus at Christmas</a:t>
            </a:r>
          </a:p>
        </p:txBody>
      </p:sp>
      <p:sp>
        <p:nvSpPr>
          <p:cNvPr id="4" name="Content Placeholder 3"/>
          <p:cNvSpPr>
            <a:spLocks noGrp="1"/>
          </p:cNvSpPr>
          <p:nvPr>
            <p:ph sz="half" idx="2"/>
          </p:nvPr>
        </p:nvSpPr>
        <p:spPr>
          <a:xfrm>
            <a:off x="624259" y="1413167"/>
            <a:ext cx="8118085" cy="5149557"/>
          </a:xfrm>
        </p:spPr>
        <p:txBody>
          <a:bodyPr numCol="1">
            <a:normAutofit fontScale="85000" lnSpcReduction="20000"/>
          </a:bodyPr>
          <a:lstStyle/>
          <a:p>
            <a:pPr marL="0" indent="0">
              <a:lnSpc>
                <a:spcPct val="110000"/>
              </a:lnSpc>
              <a:spcBef>
                <a:spcPts val="600"/>
              </a:spcBef>
              <a:spcAft>
                <a:spcPts val="600"/>
              </a:spcAft>
              <a:buNone/>
            </a:pPr>
            <a:r>
              <a:rPr lang="en-US" sz="1600" dirty="0">
                <a:solidFill>
                  <a:srgbClr val="621D47"/>
                </a:solidFill>
                <a:latin typeface="Comic Sans MS"/>
                <a:cs typeface="Comic Sans MS"/>
              </a:rPr>
              <a:t>Structure of the Resource </a:t>
            </a:r>
          </a:p>
          <a:p>
            <a:pPr marL="0" indent="0">
              <a:lnSpc>
                <a:spcPct val="110000"/>
              </a:lnSpc>
              <a:spcBef>
                <a:spcPts val="600"/>
              </a:spcBef>
              <a:spcAft>
                <a:spcPts val="600"/>
              </a:spcAft>
              <a:buNone/>
            </a:pPr>
            <a:r>
              <a:rPr lang="en-US" sz="1600" dirty="0">
                <a:solidFill>
                  <a:srgbClr val="243553"/>
                </a:solidFill>
                <a:latin typeface="Comic Sans MS"/>
                <a:cs typeface="Comic Sans MS"/>
              </a:rPr>
              <a:t>This resource has been created as an A4 sized landscape PowerPoint so it can be either printed as handouts or shown full screen. Some of the stories may be confronting to students at your school. This resource has been uploaded as an editable file enabling t</a:t>
            </a:r>
            <a:r>
              <a:rPr lang="en-AU" sz="1600" dirty="0" err="1">
                <a:solidFill>
                  <a:srgbClr val="243553"/>
                </a:solidFill>
                <a:latin typeface="Comic Sans MS"/>
                <a:cs typeface="Comic Sans MS"/>
              </a:rPr>
              <a:t>eachers</a:t>
            </a:r>
            <a:r>
              <a:rPr lang="en-AU" sz="1600" dirty="0">
                <a:solidFill>
                  <a:srgbClr val="243553"/>
                </a:solidFill>
                <a:latin typeface="Comic Sans MS"/>
                <a:cs typeface="Comic Sans MS"/>
              </a:rPr>
              <a:t> to add in more confronting details or remove as they see fit.  The most confronting version of each story is contained in the Notes on the story page.</a:t>
            </a:r>
            <a:endParaRPr lang="en-US" sz="1600" dirty="0">
              <a:solidFill>
                <a:srgbClr val="243553"/>
              </a:solidFill>
              <a:latin typeface="Comic Sans MS"/>
              <a:cs typeface="Comic Sans MS"/>
            </a:endParaRPr>
          </a:p>
          <a:p>
            <a:pPr marL="0" indent="0">
              <a:lnSpc>
                <a:spcPct val="110000"/>
              </a:lnSpc>
              <a:spcBef>
                <a:spcPts val="600"/>
              </a:spcBef>
              <a:spcAft>
                <a:spcPts val="600"/>
              </a:spcAft>
              <a:buNone/>
            </a:pPr>
            <a:r>
              <a:rPr lang="en-US" sz="1600" dirty="0">
                <a:solidFill>
                  <a:srgbClr val="243553"/>
                </a:solidFill>
                <a:latin typeface="Comic Sans MS"/>
                <a:cs typeface="Comic Sans MS"/>
              </a:rPr>
              <a:t>This resource has been designed to use as a whole class activity throughout Advent or as  part of a social justice group meeting.</a:t>
            </a:r>
          </a:p>
          <a:p>
            <a:pPr marL="0" indent="0">
              <a:lnSpc>
                <a:spcPct val="110000"/>
              </a:lnSpc>
              <a:spcBef>
                <a:spcPts val="600"/>
              </a:spcBef>
              <a:spcAft>
                <a:spcPts val="600"/>
              </a:spcAft>
              <a:buNone/>
            </a:pPr>
            <a:r>
              <a:rPr lang="en-US" sz="1600" dirty="0">
                <a:solidFill>
                  <a:srgbClr val="243553"/>
                </a:solidFill>
                <a:latin typeface="Comic Sans MS"/>
                <a:cs typeface="Comic Sans MS"/>
              </a:rPr>
              <a:t>Each week there are the following components:</a:t>
            </a:r>
          </a:p>
          <a:p>
            <a:pPr marL="285750" indent="-285750">
              <a:lnSpc>
                <a:spcPct val="110000"/>
              </a:lnSpc>
              <a:spcBef>
                <a:spcPts val="600"/>
              </a:spcBef>
              <a:spcAft>
                <a:spcPts val="600"/>
              </a:spcAft>
              <a:buFont typeface="Arial" panose="020B0604020202020204" pitchFamily="34" charset="0"/>
              <a:buChar char="•"/>
            </a:pPr>
            <a:r>
              <a:rPr lang="en-US" sz="1600" dirty="0">
                <a:solidFill>
                  <a:srgbClr val="243553"/>
                </a:solidFill>
                <a:latin typeface="Comic Sans MS"/>
                <a:cs typeface="Comic Sans MS"/>
              </a:rPr>
              <a:t>A prayer</a:t>
            </a:r>
          </a:p>
          <a:p>
            <a:pPr marL="285750" indent="-285750">
              <a:lnSpc>
                <a:spcPct val="110000"/>
              </a:lnSpc>
              <a:spcBef>
                <a:spcPts val="600"/>
              </a:spcBef>
              <a:spcAft>
                <a:spcPts val="600"/>
              </a:spcAft>
              <a:buFont typeface="Arial" panose="020B0604020202020204" pitchFamily="34" charset="0"/>
              <a:buChar char="•"/>
            </a:pPr>
            <a:r>
              <a:rPr lang="en-US" sz="1600" dirty="0">
                <a:solidFill>
                  <a:srgbClr val="243553"/>
                </a:solidFill>
                <a:latin typeface="Comic Sans MS"/>
                <a:cs typeface="Comic Sans MS"/>
              </a:rPr>
              <a:t>Gospel Reading </a:t>
            </a:r>
          </a:p>
          <a:p>
            <a:pPr marL="285750" indent="-285750">
              <a:lnSpc>
                <a:spcPct val="110000"/>
              </a:lnSpc>
              <a:spcBef>
                <a:spcPts val="600"/>
              </a:spcBef>
              <a:spcAft>
                <a:spcPts val="600"/>
              </a:spcAft>
              <a:buFont typeface="Arial" panose="020B0604020202020204" pitchFamily="34" charset="0"/>
              <a:buChar char="•"/>
            </a:pPr>
            <a:r>
              <a:rPr lang="en-US" sz="1600" dirty="0">
                <a:solidFill>
                  <a:srgbClr val="243553"/>
                </a:solidFill>
                <a:latin typeface="Comic Sans MS"/>
                <a:cs typeface="Comic Sans MS"/>
              </a:rPr>
              <a:t>Gospel Reflection</a:t>
            </a:r>
          </a:p>
          <a:p>
            <a:pPr marL="285750" indent="-285750">
              <a:lnSpc>
                <a:spcPct val="110000"/>
              </a:lnSpc>
              <a:spcBef>
                <a:spcPts val="600"/>
              </a:spcBef>
              <a:spcAft>
                <a:spcPts val="600"/>
              </a:spcAft>
              <a:buFont typeface="Arial" panose="020B0604020202020204" pitchFamily="34" charset="0"/>
              <a:buChar char="•"/>
            </a:pPr>
            <a:r>
              <a:rPr lang="en-US" sz="1600" dirty="0">
                <a:solidFill>
                  <a:srgbClr val="243553"/>
                </a:solidFill>
                <a:latin typeface="Comic Sans MS"/>
                <a:cs typeface="Comic Sans MS"/>
              </a:rPr>
              <a:t>Community Story</a:t>
            </a:r>
          </a:p>
          <a:p>
            <a:pPr marL="285750" indent="-285750">
              <a:lnSpc>
                <a:spcPct val="110000"/>
              </a:lnSpc>
              <a:spcBef>
                <a:spcPts val="600"/>
              </a:spcBef>
              <a:spcAft>
                <a:spcPts val="600"/>
              </a:spcAft>
              <a:buFont typeface="Arial" panose="020B0604020202020204" pitchFamily="34" charset="0"/>
              <a:buChar char="•"/>
            </a:pPr>
            <a:r>
              <a:rPr lang="en-US" sz="1600" dirty="0">
                <a:solidFill>
                  <a:srgbClr val="243553"/>
                </a:solidFill>
                <a:latin typeface="Comic Sans MS"/>
                <a:cs typeface="Comic Sans MS"/>
              </a:rPr>
              <a:t>Community Reflection</a:t>
            </a:r>
          </a:p>
          <a:p>
            <a:pPr marL="285750" indent="-285750">
              <a:lnSpc>
                <a:spcPct val="110000"/>
              </a:lnSpc>
              <a:spcBef>
                <a:spcPts val="600"/>
              </a:spcBef>
              <a:spcAft>
                <a:spcPts val="600"/>
              </a:spcAft>
              <a:buFont typeface="Arial" panose="020B0604020202020204" pitchFamily="34" charset="0"/>
              <a:buChar char="•"/>
            </a:pPr>
            <a:r>
              <a:rPr lang="en-US" sz="1600" dirty="0">
                <a:solidFill>
                  <a:srgbClr val="243553"/>
                </a:solidFill>
                <a:latin typeface="Comic Sans MS"/>
                <a:cs typeface="Comic Sans MS"/>
              </a:rPr>
              <a:t>See, Judge, Act</a:t>
            </a:r>
          </a:p>
          <a:p>
            <a:pPr>
              <a:lnSpc>
                <a:spcPct val="110000"/>
              </a:lnSpc>
              <a:spcBef>
                <a:spcPts val="600"/>
              </a:spcBef>
              <a:spcAft>
                <a:spcPts val="600"/>
              </a:spcAft>
            </a:pPr>
            <a:r>
              <a:rPr lang="en-US" sz="1600" dirty="0">
                <a:solidFill>
                  <a:srgbClr val="243553"/>
                </a:solidFill>
                <a:latin typeface="Comic Sans MS"/>
                <a:cs typeface="Comic Sans MS"/>
              </a:rPr>
              <a:t>There is also a See, Judge, Act worksheet for students </a:t>
            </a:r>
            <a:br>
              <a:rPr lang="en-US" sz="1600" dirty="0">
                <a:solidFill>
                  <a:srgbClr val="243553"/>
                </a:solidFill>
                <a:latin typeface="Comic Sans MS"/>
                <a:cs typeface="Comic Sans MS"/>
              </a:rPr>
            </a:br>
            <a:r>
              <a:rPr lang="en-US" sz="1600" dirty="0">
                <a:solidFill>
                  <a:srgbClr val="243553"/>
                </a:solidFill>
                <a:latin typeface="Comic Sans MS"/>
                <a:cs typeface="Comic Sans MS"/>
              </a:rPr>
              <a:t>that is included at the end of each weekly section. </a:t>
            </a:r>
          </a:p>
          <a:p>
            <a:pPr marL="0" indent="0">
              <a:lnSpc>
                <a:spcPct val="110000"/>
              </a:lnSpc>
              <a:spcBef>
                <a:spcPts val="600"/>
              </a:spcBef>
              <a:spcAft>
                <a:spcPts val="600"/>
              </a:spcAft>
              <a:buNone/>
            </a:pPr>
            <a:endParaRPr lang="en-US" sz="2400" dirty="0"/>
          </a:p>
        </p:txBody>
      </p:sp>
      <p:sp>
        <p:nvSpPr>
          <p:cNvPr id="3" name="Rectangle 2"/>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660621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40546567"/>
              </p:ext>
            </p:extLst>
          </p:nvPr>
        </p:nvGraphicFramePr>
        <p:xfrm>
          <a:off x="465497" y="1095376"/>
          <a:ext cx="8344466" cy="2564728"/>
        </p:xfrm>
        <a:graphic>
          <a:graphicData uri="http://schemas.openxmlformats.org/drawingml/2006/table">
            <a:tbl>
              <a:tblPr firstRow="1" bandRow="1">
                <a:tableStyleId>{5C22544A-7EE6-4342-B048-85BDC9FD1C3A}</a:tableStyleId>
              </a:tblPr>
              <a:tblGrid>
                <a:gridCol w="8344466">
                  <a:extLst>
                    <a:ext uri="{9D8B030D-6E8A-4147-A177-3AD203B41FA5}">
                      <a16:colId xmlns="" xmlns:a16="http://schemas.microsoft.com/office/drawing/2014/main" val="20000"/>
                    </a:ext>
                  </a:extLst>
                </a:gridCol>
              </a:tblGrid>
              <a:tr h="2564728">
                <a:tc>
                  <a:txBody>
                    <a:bodyPr/>
                    <a:lstStyle/>
                    <a:p>
                      <a:pPr marL="0" indent="0">
                        <a:buNone/>
                      </a:pPr>
                      <a:r>
                        <a:rPr lang="en-US" sz="1600" b="0" dirty="0">
                          <a:solidFill>
                            <a:srgbClr val="243553"/>
                          </a:solidFill>
                          <a:latin typeface="Comic Sans MS"/>
                          <a:cs typeface="Comic Sans MS"/>
                        </a:rPr>
                        <a:t>See</a:t>
                      </a:r>
                    </a:p>
                    <a:p>
                      <a:pPr marL="0" indent="0">
                        <a:buNone/>
                      </a:pPr>
                      <a:r>
                        <a:rPr lang="en-US" sz="1600" b="0" dirty="0">
                          <a:solidFill>
                            <a:srgbClr val="243553"/>
                          </a:solidFill>
                          <a:latin typeface="Comic Sans MS"/>
                          <a:cs typeface="Comic Sans MS"/>
                        </a:rPr>
                        <a:t>What exactly is happening?</a:t>
                      </a:r>
                    </a:p>
                    <a:p>
                      <a:pPr marL="0" indent="0">
                        <a:buNone/>
                      </a:pPr>
                      <a:r>
                        <a:rPr lang="en-US" sz="1600" b="0" dirty="0">
                          <a:solidFill>
                            <a:srgbClr val="243553"/>
                          </a:solidFill>
                          <a:latin typeface="Comic Sans MS"/>
                          <a:cs typeface="Comic Sans MS"/>
                        </a:rPr>
                        <a:t>What is it doing to the people?</a:t>
                      </a:r>
                    </a:p>
                    <a:p>
                      <a:pPr marL="0" indent="0">
                        <a:buNone/>
                      </a:pPr>
                      <a:r>
                        <a:rPr lang="en-US" sz="1600" b="0" dirty="0">
                          <a:solidFill>
                            <a:srgbClr val="243553"/>
                          </a:solidFill>
                          <a:latin typeface="Comic Sans MS"/>
                          <a:cs typeface="Comic Sans MS"/>
                        </a:rPr>
                        <a:t>Why is this happening?</a:t>
                      </a: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6" name="Title 5"/>
          <p:cNvSpPr>
            <a:spLocks noGrp="1"/>
          </p:cNvSpPr>
          <p:nvPr>
            <p:ph type="ctrTitle"/>
          </p:nvPr>
        </p:nvSpPr>
        <p:spPr>
          <a:xfrm>
            <a:off x="465497" y="263057"/>
            <a:ext cx="7992703" cy="1100153"/>
          </a:xfrm>
        </p:spPr>
        <p:txBody>
          <a:bodyPr anchor="t">
            <a:normAutofit/>
          </a:bodyPr>
          <a:lstStyle/>
          <a:p>
            <a:r>
              <a:rPr lang="en-US" sz="2000" dirty="0">
                <a:solidFill>
                  <a:srgbClr val="407DB0"/>
                </a:solidFill>
                <a:latin typeface="Comic Sans MS"/>
                <a:cs typeface="Comic Sans MS"/>
              </a:rPr>
              <a:t>See, Judge, Act</a:t>
            </a:r>
            <a:br>
              <a:rPr lang="en-US" sz="2000" dirty="0">
                <a:solidFill>
                  <a:srgbClr val="407DB0"/>
                </a:solidFill>
                <a:latin typeface="Comic Sans MS"/>
                <a:cs typeface="Comic Sans MS"/>
              </a:rPr>
            </a:br>
            <a:r>
              <a:rPr lang="en-US" sz="1600" i="1" dirty="0">
                <a:solidFill>
                  <a:srgbClr val="407DB0"/>
                </a:solidFill>
                <a:latin typeface="Comic Sans MS"/>
                <a:cs typeface="Comic Sans MS"/>
              </a:rPr>
              <a:t>Based upon the </a:t>
            </a:r>
            <a:r>
              <a:rPr lang="en-US" sz="1600" i="1" dirty="0" err="1">
                <a:solidFill>
                  <a:srgbClr val="407DB0"/>
                </a:solidFill>
                <a:latin typeface="Comic Sans MS"/>
                <a:cs typeface="Comic Sans MS"/>
              </a:rPr>
              <a:t>Cardijn</a:t>
            </a:r>
            <a:r>
              <a:rPr lang="en-US" sz="1600" i="1" dirty="0">
                <a:solidFill>
                  <a:srgbClr val="407DB0"/>
                </a:solidFill>
                <a:latin typeface="Comic Sans MS"/>
                <a:cs typeface="Comic Sans MS"/>
              </a:rPr>
              <a:t> Method</a:t>
            </a:r>
          </a:p>
        </p:txBody>
      </p:sp>
      <p:graphicFrame>
        <p:nvGraphicFramePr>
          <p:cNvPr id="13" name="Table 12"/>
          <p:cNvGraphicFramePr>
            <a:graphicFrameLocks noGrp="1"/>
          </p:cNvGraphicFramePr>
          <p:nvPr>
            <p:extLst>
              <p:ext uri="{D42A27DB-BD31-4B8C-83A1-F6EECF244321}">
                <p14:modId xmlns:p14="http://schemas.microsoft.com/office/powerpoint/2010/main" val="875207216"/>
              </p:ext>
            </p:extLst>
          </p:nvPr>
        </p:nvGraphicFramePr>
        <p:xfrm>
          <a:off x="465497" y="3767418"/>
          <a:ext cx="8373010" cy="2696627"/>
        </p:xfrm>
        <a:graphic>
          <a:graphicData uri="http://schemas.openxmlformats.org/drawingml/2006/table">
            <a:tbl>
              <a:tblPr firstRow="1" bandRow="1">
                <a:tableStyleId>{5C22544A-7EE6-4342-B048-85BDC9FD1C3A}</a:tableStyleId>
              </a:tblPr>
              <a:tblGrid>
                <a:gridCol w="8373010">
                  <a:extLst>
                    <a:ext uri="{9D8B030D-6E8A-4147-A177-3AD203B41FA5}">
                      <a16:colId xmlns="" xmlns:a16="http://schemas.microsoft.com/office/drawing/2014/main" val="20000"/>
                    </a:ext>
                  </a:extLst>
                </a:gridCol>
              </a:tblGrid>
              <a:tr h="2696627">
                <a:tc>
                  <a:txBody>
                    <a:bodyPr/>
                    <a:lstStyle/>
                    <a:p>
                      <a:r>
                        <a:rPr lang="en-US" sz="1600" b="0" dirty="0">
                          <a:solidFill>
                            <a:srgbClr val="243553"/>
                          </a:solidFill>
                          <a:latin typeface="Comic Sans MS"/>
                          <a:cs typeface="Comic Sans MS"/>
                        </a:rPr>
                        <a:t>Judge</a:t>
                      </a:r>
                    </a:p>
                    <a:p>
                      <a:r>
                        <a:rPr lang="en-US" sz="1600" b="0" dirty="0">
                          <a:solidFill>
                            <a:srgbClr val="243553"/>
                          </a:solidFill>
                          <a:latin typeface="Comic Sans MS"/>
                          <a:cs typeface="Comic Sans MS"/>
                        </a:rPr>
                        <a:t>What do you think about all this?</a:t>
                      </a:r>
                    </a:p>
                    <a:p>
                      <a:r>
                        <a:rPr lang="en-US" sz="1600" b="0" dirty="0">
                          <a:solidFill>
                            <a:srgbClr val="243553"/>
                          </a:solidFill>
                          <a:latin typeface="Comic Sans MS"/>
                          <a:cs typeface="Comic Sans MS"/>
                        </a:rPr>
                        <a:t>What do you think should be happening?</a:t>
                      </a:r>
                    </a:p>
                    <a:p>
                      <a:r>
                        <a:rPr lang="en-US" sz="1600" b="0" dirty="0">
                          <a:solidFill>
                            <a:srgbClr val="243553"/>
                          </a:solidFill>
                          <a:latin typeface="Comic Sans MS"/>
                          <a:cs typeface="Comic Sans MS"/>
                        </a:rPr>
                        <a:t>What does your faith say?</a:t>
                      </a: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7" name="Rectangle 6"/>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725" y="237685"/>
            <a:ext cx="1081645" cy="635967"/>
          </a:xfrm>
          <a:prstGeom prst="rect">
            <a:avLst/>
          </a:prstGeom>
        </p:spPr>
      </p:pic>
    </p:spTree>
    <p:extLst>
      <p:ext uri="{BB962C8B-B14F-4D97-AF65-F5344CB8AC3E}">
        <p14:creationId xmlns:p14="http://schemas.microsoft.com/office/powerpoint/2010/main" val="236987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85800" y="466861"/>
            <a:ext cx="7772400" cy="5900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30634052"/>
              </p:ext>
            </p:extLst>
          </p:nvPr>
        </p:nvGraphicFramePr>
        <p:xfrm>
          <a:off x="551705" y="1363201"/>
          <a:ext cx="8172061" cy="5167257"/>
        </p:xfrm>
        <a:graphic>
          <a:graphicData uri="http://schemas.openxmlformats.org/drawingml/2006/table">
            <a:tbl>
              <a:tblPr firstRow="1" bandRow="1">
                <a:tableStyleId>{5C22544A-7EE6-4342-B048-85BDC9FD1C3A}</a:tableStyleId>
              </a:tblPr>
              <a:tblGrid>
                <a:gridCol w="8172061">
                  <a:extLst>
                    <a:ext uri="{9D8B030D-6E8A-4147-A177-3AD203B41FA5}">
                      <a16:colId xmlns="" xmlns:a16="http://schemas.microsoft.com/office/drawing/2014/main" val="20000"/>
                    </a:ext>
                  </a:extLst>
                </a:gridCol>
              </a:tblGrid>
              <a:tr h="51672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243553"/>
                          </a:solidFill>
                          <a:latin typeface="Comic Sans MS"/>
                          <a:cs typeface="Comic Sans MS"/>
                        </a:rPr>
                        <a:t>Act</a:t>
                      </a:r>
                      <a:endParaRPr lang="en-US" sz="1800" b="0" dirty="0">
                        <a:solidFill>
                          <a:srgbClr val="243553"/>
                        </a:solidFill>
                        <a:latin typeface="Comic Sans MS"/>
                        <a:cs typeface="Comic Sans MS"/>
                      </a:endParaRPr>
                    </a:p>
                    <a:p>
                      <a:pPr algn="l"/>
                      <a:r>
                        <a:rPr lang="en-US" sz="1800" b="0" dirty="0">
                          <a:solidFill>
                            <a:srgbClr val="243553"/>
                          </a:solidFill>
                          <a:latin typeface="Comic Sans MS"/>
                          <a:cs typeface="Comic Sans MS"/>
                        </a:rPr>
                        <a:t>What exactly is it that you want to change?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243553"/>
                          </a:solidFill>
                          <a:latin typeface="Comic Sans MS"/>
                          <a:cs typeface="Comic Sans MS"/>
                        </a:rPr>
                        <a:t>What actions are you going to take now?</a:t>
                      </a:r>
                      <a:endParaRPr lang="en-US" b="0" dirty="0">
                        <a:solidFill>
                          <a:srgbClr val="243553"/>
                        </a:solidFill>
                      </a:endParaRPr>
                    </a:p>
                    <a:p>
                      <a:pPr algn="l"/>
                      <a:r>
                        <a:rPr lang="en-US" sz="1800" b="0" dirty="0">
                          <a:solidFill>
                            <a:srgbClr val="243553"/>
                          </a:solidFill>
                          <a:latin typeface="Comic Sans MS"/>
                          <a:cs typeface="Comic Sans MS"/>
                        </a:rPr>
                        <a:t>Who can you involve in your action? </a:t>
                      </a:r>
                      <a:endParaRPr lang="en-US" b="0" dirty="0">
                        <a:solidFill>
                          <a:srgbClr val="243553"/>
                        </a:solidFill>
                      </a:endParaRPr>
                    </a:p>
                    <a:p>
                      <a:endParaRPr lang="en-US" b="0" dirty="0">
                        <a:solidFill>
                          <a:srgbClr val="243553"/>
                        </a:solidFill>
                      </a:endParaRP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11" name="Title 5"/>
          <p:cNvSpPr txBox="1">
            <a:spLocks/>
          </p:cNvSpPr>
          <p:nvPr/>
        </p:nvSpPr>
        <p:spPr>
          <a:xfrm>
            <a:off x="465497" y="263057"/>
            <a:ext cx="7992703" cy="110015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400" b="0" i="0" kern="1200">
                <a:solidFill>
                  <a:schemeClr val="tx2"/>
                </a:solidFill>
                <a:latin typeface="Arial" charset="0"/>
                <a:ea typeface="+mj-ea"/>
                <a:cs typeface="+mj-cs"/>
              </a:defRPr>
            </a:lvl1pPr>
          </a:lstStyle>
          <a:p>
            <a:r>
              <a:rPr lang="en-US" sz="2000" dirty="0">
                <a:solidFill>
                  <a:srgbClr val="407DB0"/>
                </a:solidFill>
                <a:latin typeface="Comic Sans MS"/>
                <a:cs typeface="Comic Sans MS"/>
              </a:rPr>
              <a:t>See, Judge, Act</a:t>
            </a:r>
            <a:br>
              <a:rPr lang="en-US" sz="2000" dirty="0">
                <a:solidFill>
                  <a:srgbClr val="407DB0"/>
                </a:solidFill>
                <a:latin typeface="Comic Sans MS"/>
                <a:cs typeface="Comic Sans MS"/>
              </a:rPr>
            </a:br>
            <a:r>
              <a:rPr lang="en-US" sz="1600" i="1" dirty="0">
                <a:solidFill>
                  <a:srgbClr val="407DB0"/>
                </a:solidFill>
                <a:latin typeface="Comic Sans MS"/>
                <a:cs typeface="Comic Sans MS"/>
              </a:rPr>
              <a:t>Based upon the </a:t>
            </a:r>
            <a:r>
              <a:rPr lang="en-US" sz="1600" i="1" dirty="0" err="1">
                <a:solidFill>
                  <a:srgbClr val="407DB0"/>
                </a:solidFill>
                <a:latin typeface="Comic Sans MS"/>
                <a:cs typeface="Comic Sans MS"/>
              </a:rPr>
              <a:t>Cardijn</a:t>
            </a:r>
            <a:r>
              <a:rPr lang="en-US" sz="1600" i="1" dirty="0">
                <a:solidFill>
                  <a:srgbClr val="407DB0"/>
                </a:solidFill>
                <a:latin typeface="Comic Sans MS"/>
                <a:cs typeface="Comic Sans MS"/>
              </a:rPr>
              <a:t> Method</a:t>
            </a:r>
          </a:p>
        </p:txBody>
      </p:sp>
      <p:sp>
        <p:nvSpPr>
          <p:cNvPr id="6" name="Rectangle 5"/>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725" y="237685"/>
            <a:ext cx="1081645" cy="635967"/>
          </a:xfrm>
          <a:prstGeom prst="rect">
            <a:avLst/>
          </a:prstGeom>
        </p:spPr>
      </p:pic>
    </p:spTree>
    <p:extLst>
      <p:ext uri="{BB962C8B-B14F-4D97-AF65-F5344CB8AC3E}">
        <p14:creationId xmlns:p14="http://schemas.microsoft.com/office/powerpoint/2010/main" val="173795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8"/>
            <a:ext cx="9144000" cy="6856251"/>
          </a:xfrm>
          <a:prstGeom prst="rect">
            <a:avLst/>
          </a:prstGeom>
        </p:spPr>
      </p:pic>
    </p:spTree>
    <p:extLst>
      <p:ext uri="{BB962C8B-B14F-4D97-AF65-F5344CB8AC3E}">
        <p14:creationId xmlns:p14="http://schemas.microsoft.com/office/powerpoint/2010/main" val="201873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3"/>
          <p:cNvSpPr txBox="1">
            <a:spLocks/>
          </p:cNvSpPr>
          <p:nvPr/>
        </p:nvSpPr>
        <p:spPr>
          <a:xfrm>
            <a:off x="647699" y="5351463"/>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1" kern="1200">
                <a:solidFill>
                  <a:schemeClr val="accent1">
                    <a:lumMod val="75000"/>
                  </a:schemeClr>
                </a:solidFill>
                <a:latin typeface="Comic Sans MS" panose="030F0702030302020204" pitchFamily="66" charset="0"/>
                <a:ea typeface="+mj-ea"/>
                <a:cs typeface="+mj-cs"/>
              </a:defRPr>
            </a:lvl1pPr>
          </a:lstStyle>
          <a:p>
            <a:pPr algn="l"/>
            <a:r>
              <a:rPr lang="en-AU" b="0" dirty="0">
                <a:solidFill>
                  <a:schemeClr val="bg1"/>
                </a:solidFill>
              </a:rPr>
              <a:t>Week Three: A Week of Joy</a:t>
            </a:r>
          </a:p>
        </p:txBody>
      </p:sp>
      <p:sp>
        <p:nvSpPr>
          <p:cNvPr id="7" name="Content Placeholder 2"/>
          <p:cNvSpPr txBox="1">
            <a:spLocks/>
          </p:cNvSpPr>
          <p:nvPr/>
        </p:nvSpPr>
        <p:spPr>
          <a:xfrm>
            <a:off x="657224" y="402355"/>
            <a:ext cx="7300527" cy="4514318"/>
          </a:xfrm>
          <a:prstGeom prst="rect">
            <a:avLst/>
          </a:prstGeom>
        </p:spPr>
        <p:txBody>
          <a:bodyPr vert="horz" lIns="91440" tIns="45720" rIns="91440" bIns="45720" numCol="1" spcCol="324000" rtlCol="0">
            <a:normAutofit/>
          </a:bodyPr>
          <a:lstStyle>
            <a:lvl1pPr marL="342900" indent="-342900" algn="l" defTabSz="457200" rtl="0" eaLnBrk="1" latinLnBrk="0" hangingPunct="1">
              <a:spcBef>
                <a:spcPct val="20000"/>
              </a:spcBef>
              <a:buFont typeface="Arial"/>
              <a:buChar char="•"/>
              <a:defRPr sz="3200" kern="1200">
                <a:solidFill>
                  <a:schemeClr val="accent4">
                    <a:lumMod val="75000"/>
                  </a:schemeClr>
                </a:solidFill>
                <a:latin typeface="Comic Sans MS" panose="030F0702030302020204" pitchFamily="66" charset="0"/>
                <a:ea typeface="+mn-ea"/>
                <a:cs typeface="+mn-cs"/>
              </a:defRPr>
            </a:lvl1pPr>
            <a:lvl2pPr marL="742950" indent="-285750" algn="l" defTabSz="457200" rtl="0" eaLnBrk="1" latinLnBrk="0" hangingPunct="1">
              <a:spcBef>
                <a:spcPct val="20000"/>
              </a:spcBef>
              <a:buFont typeface="Arial"/>
              <a:buChar char="–"/>
              <a:defRPr sz="2800" kern="1200">
                <a:solidFill>
                  <a:schemeClr val="accent4">
                    <a:lumMod val="75000"/>
                  </a:schemeClr>
                </a:solidFill>
                <a:latin typeface="Comic Sans MS" panose="030F0702030302020204" pitchFamily="66" charset="0"/>
                <a:ea typeface="+mn-ea"/>
                <a:cs typeface="+mn-cs"/>
              </a:defRPr>
            </a:lvl2pPr>
            <a:lvl3pPr marL="1143000" indent="-228600" algn="l" defTabSz="457200" rtl="0" eaLnBrk="1" latinLnBrk="0" hangingPunct="1">
              <a:spcBef>
                <a:spcPct val="20000"/>
              </a:spcBef>
              <a:buFont typeface="Arial"/>
              <a:buChar char="•"/>
              <a:defRPr sz="2400" kern="1200">
                <a:solidFill>
                  <a:schemeClr val="accent4">
                    <a:lumMod val="75000"/>
                  </a:schemeClr>
                </a:solidFill>
                <a:latin typeface="Comic Sans MS" panose="030F0702030302020204" pitchFamily="66" charset="0"/>
                <a:ea typeface="+mn-ea"/>
                <a:cs typeface="+mn-cs"/>
              </a:defRPr>
            </a:lvl3pPr>
            <a:lvl4pPr marL="1600200" indent="-228600" algn="l" defTabSz="457200" rtl="0" eaLnBrk="1" latinLnBrk="0" hangingPunct="1">
              <a:spcBef>
                <a:spcPct val="20000"/>
              </a:spcBef>
              <a:buFont typeface="Arial"/>
              <a:buChar char="–"/>
              <a:defRPr sz="2000" kern="1200">
                <a:solidFill>
                  <a:schemeClr val="accent4">
                    <a:lumMod val="75000"/>
                  </a:schemeClr>
                </a:solidFill>
                <a:latin typeface="Comic Sans MS" panose="030F0702030302020204" pitchFamily="66" charset="0"/>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Comic Sans MS" panose="030F0702030302020204" pitchFamily="66"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chemeClr val="bg1"/>
                </a:solidFill>
                <a:latin typeface="Comic Sans MS"/>
                <a:cs typeface="Comic Sans MS"/>
              </a:rPr>
              <a:t>Lord Our God, </a:t>
            </a:r>
          </a:p>
          <a:p>
            <a:pPr marL="0" indent="0">
              <a:buNone/>
            </a:pPr>
            <a:r>
              <a:rPr lang="en-US" sz="1500" dirty="0">
                <a:solidFill>
                  <a:schemeClr val="bg1"/>
                </a:solidFill>
                <a:latin typeface="Comic Sans MS"/>
                <a:cs typeface="Comic Sans MS"/>
              </a:rPr>
              <a:t>You are the source of all.  </a:t>
            </a:r>
          </a:p>
          <a:p>
            <a:pPr marL="0" indent="0">
              <a:buNone/>
            </a:pPr>
            <a:r>
              <a:rPr lang="en-US" sz="1500" dirty="0">
                <a:solidFill>
                  <a:schemeClr val="bg1"/>
                </a:solidFill>
                <a:latin typeface="Comic Sans MS"/>
                <a:cs typeface="Comic Sans MS"/>
              </a:rPr>
              <a:t>Accompany us this Advent as we prepare for the coming of Jesus. Guide us and lead us Lord as we use our gifts of goodness to work as one to create the world you want. </a:t>
            </a:r>
          </a:p>
          <a:p>
            <a:pPr marL="0" indent="0">
              <a:buNone/>
            </a:pPr>
            <a:r>
              <a:rPr lang="en-US" sz="1500" dirty="0">
                <a:solidFill>
                  <a:schemeClr val="bg1"/>
                </a:solidFill>
                <a:latin typeface="Comic Sans MS"/>
                <a:cs typeface="Comic Sans MS"/>
              </a:rPr>
              <a:t>Awake in my heart hope, peace, love and joy this Advent. </a:t>
            </a:r>
          </a:p>
          <a:p>
            <a:pPr marL="0" indent="0">
              <a:buNone/>
            </a:pPr>
            <a:r>
              <a:rPr lang="en-US" sz="1500" dirty="0">
                <a:solidFill>
                  <a:schemeClr val="bg1"/>
                </a:solidFill>
                <a:latin typeface="Comic Sans MS"/>
                <a:cs typeface="Comic Sans MS"/>
              </a:rPr>
              <a:t>We ask this prayer in Your name, </a:t>
            </a:r>
          </a:p>
          <a:p>
            <a:pPr marL="0" indent="0">
              <a:buNone/>
            </a:pPr>
            <a:r>
              <a:rPr lang="en-US" sz="1500" dirty="0">
                <a:solidFill>
                  <a:schemeClr val="bg1"/>
                </a:solidFill>
                <a:latin typeface="Comic Sans MS"/>
                <a:cs typeface="Comic Sans MS"/>
              </a:rPr>
              <a:t>Amen. </a:t>
            </a:r>
          </a:p>
          <a:p>
            <a:pPr marL="0" indent="0">
              <a:buNone/>
            </a:pPr>
            <a:endParaRPr lang="en-US" sz="1500" dirty="0">
              <a:solidFill>
                <a:schemeClr val="bg1"/>
              </a:solidFill>
            </a:endParaRPr>
          </a:p>
        </p:txBody>
      </p:sp>
    </p:spTree>
    <p:extLst>
      <p:ext uri="{BB962C8B-B14F-4D97-AF65-F5344CB8AC3E}">
        <p14:creationId xmlns:p14="http://schemas.microsoft.com/office/powerpoint/2010/main" val="404875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908" y="4662617"/>
            <a:ext cx="4291914" cy="2113606"/>
          </a:xfrm>
          <a:prstGeom prst="rect">
            <a:avLst/>
          </a:prstGeom>
        </p:spPr>
      </p:pic>
      <p:sp>
        <p:nvSpPr>
          <p:cNvPr id="8" name="Title 3"/>
          <p:cNvSpPr txBox="1">
            <a:spLocks/>
          </p:cNvSpPr>
          <p:nvPr/>
        </p:nvSpPr>
        <p:spPr>
          <a:xfrm>
            <a:off x="274316" y="27463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1" kern="1200">
                <a:solidFill>
                  <a:schemeClr val="accent1">
                    <a:lumMod val="75000"/>
                  </a:schemeClr>
                </a:solidFill>
                <a:latin typeface="Comic Sans MS" panose="030F0702030302020204" pitchFamily="66" charset="0"/>
                <a:ea typeface="+mj-ea"/>
                <a:cs typeface="+mj-cs"/>
              </a:defRPr>
            </a:lvl1pPr>
          </a:lstStyle>
          <a:p>
            <a:pPr algn="l"/>
            <a:r>
              <a:rPr lang="en-AU" b="0" dirty="0">
                <a:solidFill>
                  <a:srgbClr val="407DB0"/>
                </a:solidFill>
              </a:rPr>
              <a:t>Week Three: A Week of Joy</a:t>
            </a:r>
          </a:p>
        </p:txBody>
      </p:sp>
      <p:sp>
        <p:nvSpPr>
          <p:cNvPr id="7" name="Content Placeholder 2"/>
          <p:cNvSpPr txBox="1">
            <a:spLocks/>
          </p:cNvSpPr>
          <p:nvPr/>
        </p:nvSpPr>
        <p:spPr>
          <a:xfrm>
            <a:off x="329862" y="1265238"/>
            <a:ext cx="8361706" cy="5230280"/>
          </a:xfrm>
          <a:prstGeom prst="rect">
            <a:avLst/>
          </a:prstGeom>
        </p:spPr>
        <p:txBody>
          <a:bodyPr vert="horz" lIns="91440" tIns="45720" rIns="91440" bIns="45720" numCol="2" spcCol="324000" rtlCol="0">
            <a:noAutofit/>
          </a:bodyPr>
          <a:lstStyle>
            <a:lvl1pPr marL="342900" indent="-342900" algn="l" defTabSz="457200" rtl="0" eaLnBrk="1" latinLnBrk="0" hangingPunct="1">
              <a:spcBef>
                <a:spcPct val="20000"/>
              </a:spcBef>
              <a:buFont typeface="Arial"/>
              <a:buChar char="•"/>
              <a:defRPr sz="3200" kern="1200">
                <a:solidFill>
                  <a:schemeClr val="accent4">
                    <a:lumMod val="75000"/>
                  </a:schemeClr>
                </a:solidFill>
                <a:latin typeface="Comic Sans MS" panose="030F0702030302020204" pitchFamily="66" charset="0"/>
                <a:ea typeface="+mn-ea"/>
                <a:cs typeface="+mn-cs"/>
              </a:defRPr>
            </a:lvl1pPr>
            <a:lvl2pPr marL="742950" indent="-285750" algn="l" defTabSz="457200" rtl="0" eaLnBrk="1" latinLnBrk="0" hangingPunct="1">
              <a:spcBef>
                <a:spcPct val="20000"/>
              </a:spcBef>
              <a:buFont typeface="Arial"/>
              <a:buChar char="–"/>
              <a:defRPr sz="2800" kern="1200">
                <a:solidFill>
                  <a:schemeClr val="accent4">
                    <a:lumMod val="75000"/>
                  </a:schemeClr>
                </a:solidFill>
                <a:latin typeface="Comic Sans MS" panose="030F0702030302020204" pitchFamily="66" charset="0"/>
                <a:ea typeface="+mn-ea"/>
                <a:cs typeface="+mn-cs"/>
              </a:defRPr>
            </a:lvl2pPr>
            <a:lvl3pPr marL="1143000" indent="-228600" algn="l" defTabSz="457200" rtl="0" eaLnBrk="1" latinLnBrk="0" hangingPunct="1">
              <a:spcBef>
                <a:spcPct val="20000"/>
              </a:spcBef>
              <a:buFont typeface="Arial"/>
              <a:buChar char="•"/>
              <a:defRPr sz="2400" kern="1200">
                <a:solidFill>
                  <a:schemeClr val="accent4">
                    <a:lumMod val="75000"/>
                  </a:schemeClr>
                </a:solidFill>
                <a:latin typeface="Comic Sans MS" panose="030F0702030302020204" pitchFamily="66" charset="0"/>
                <a:ea typeface="+mn-ea"/>
                <a:cs typeface="+mn-cs"/>
              </a:defRPr>
            </a:lvl3pPr>
            <a:lvl4pPr marL="1600200" indent="-228600" algn="l" defTabSz="457200" rtl="0" eaLnBrk="1" latinLnBrk="0" hangingPunct="1">
              <a:spcBef>
                <a:spcPct val="20000"/>
              </a:spcBef>
              <a:buFont typeface="Arial"/>
              <a:buChar char="–"/>
              <a:defRPr sz="2000" kern="1200">
                <a:solidFill>
                  <a:schemeClr val="accent4">
                    <a:lumMod val="75000"/>
                  </a:schemeClr>
                </a:solidFill>
                <a:latin typeface="Comic Sans MS" panose="030F0702030302020204" pitchFamily="66" charset="0"/>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Comic Sans MS" panose="030F0702030302020204" pitchFamily="66"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rgbClr val="407DB0"/>
                </a:solidFill>
              </a:rPr>
              <a:t>A reading from the holy Gospel according to Luke 3:10-18 </a:t>
            </a:r>
          </a:p>
          <a:p>
            <a:pPr marL="0" indent="0">
              <a:buNone/>
            </a:pPr>
            <a:r>
              <a:rPr lang="en-US" sz="1500" dirty="0">
                <a:solidFill>
                  <a:srgbClr val="243553"/>
                </a:solidFill>
              </a:rPr>
              <a:t>What, then, must we do? </a:t>
            </a:r>
          </a:p>
          <a:p>
            <a:pPr marL="0" indent="0">
              <a:buNone/>
            </a:pPr>
            <a:r>
              <a:rPr lang="en-US" sz="1500" dirty="0">
                <a:solidFill>
                  <a:srgbClr val="243553"/>
                </a:solidFill>
              </a:rPr>
              <a:t>When all the people asked John, ‘What must we do?’ he answered, ‘If anyone has two tunics he must share with the man who has none, and the one with something to eat must do the same.’ There were tax collectors too who came for baptism, and these said to him, ‘Master, what must we do?’ He said to them, ‘Exact no more than your rate.’ Some soldiers asked him in their turn, ‘What about us? What must we do?’ He said to them, ‘No intimidation! No extortion! Be content with your pay!’ </a:t>
            </a:r>
          </a:p>
          <a:p>
            <a:pPr marL="0" indent="0">
              <a:buNone/>
            </a:pPr>
            <a:r>
              <a:rPr lang="en-US" sz="1500" dirty="0">
                <a:solidFill>
                  <a:srgbClr val="243553"/>
                </a:solidFill>
              </a:rPr>
              <a:t>A feeling of expectancy had grown among the people, who were beginning to think that John might be the Christ, so John declared before them all, ‘I </a:t>
            </a:r>
            <a:r>
              <a:rPr lang="en-US" sz="1500" dirty="0" err="1">
                <a:solidFill>
                  <a:srgbClr val="243553"/>
                </a:solidFill>
              </a:rPr>
              <a:t>baptise</a:t>
            </a:r>
            <a:r>
              <a:rPr lang="en-US" sz="1500" dirty="0">
                <a:solidFill>
                  <a:srgbClr val="243553"/>
                </a:solidFill>
              </a:rPr>
              <a:t> you with water, but someone is coming, someone who is more powerful than I am, and I am not fit to undo the strap of his sandals; he will </a:t>
            </a:r>
            <a:r>
              <a:rPr lang="en-US" sz="1500" dirty="0" err="1">
                <a:solidFill>
                  <a:srgbClr val="243553"/>
                </a:solidFill>
              </a:rPr>
              <a:t>baptise</a:t>
            </a:r>
            <a:r>
              <a:rPr lang="en-US" sz="1500" dirty="0">
                <a:solidFill>
                  <a:srgbClr val="243553"/>
                </a:solidFill>
              </a:rPr>
              <a:t> you with the Holy Spirit and fire. His winnowing-fan is in his hand to clear his threshing-floor and to gather the wheat into his barn; but the chaff he will burn in a fire that will never go out.’ As well as this, there were many other things he said to exhort the people and to announce the Good News to them. </a:t>
            </a:r>
          </a:p>
          <a:p>
            <a:pPr marL="0" indent="0">
              <a:buNone/>
            </a:pPr>
            <a:endParaRPr lang="en-US" sz="1500" dirty="0">
              <a:solidFill>
                <a:srgbClr val="000000"/>
              </a:solidFill>
            </a:endParaRPr>
          </a:p>
          <a:p>
            <a:pPr marL="0" indent="0">
              <a:buNone/>
            </a:pPr>
            <a:r>
              <a:rPr lang="en-US" sz="1500" b="1" dirty="0">
                <a:solidFill>
                  <a:srgbClr val="621D47"/>
                </a:solidFill>
              </a:rPr>
              <a:t>Reflection Questions</a:t>
            </a:r>
          </a:p>
          <a:p>
            <a:pPr marL="0" indent="0">
              <a:buNone/>
            </a:pPr>
            <a:r>
              <a:rPr lang="en-US" sz="1500" dirty="0">
                <a:solidFill>
                  <a:srgbClr val="621D47"/>
                </a:solidFill>
              </a:rPr>
              <a:t>Why do you think the people were beginning to think that John was the Messiah?</a:t>
            </a:r>
          </a:p>
          <a:p>
            <a:pPr marL="0" indent="0">
              <a:buNone/>
            </a:pPr>
            <a:r>
              <a:rPr lang="en-US" sz="1500" dirty="0">
                <a:solidFill>
                  <a:srgbClr val="621D47"/>
                </a:solidFill>
              </a:rPr>
              <a:t>What is the symbolism behind the use of fire and water?</a:t>
            </a:r>
          </a:p>
          <a:p>
            <a:pPr marL="0" indent="0">
              <a:buNone/>
            </a:pPr>
            <a:r>
              <a:rPr lang="en-US" sz="1500" dirty="0">
                <a:solidFill>
                  <a:srgbClr val="621D47"/>
                </a:solidFill>
              </a:rPr>
              <a:t>Where do we see the use of fire and water in our life in the Church?</a:t>
            </a:r>
          </a:p>
          <a:p>
            <a:pPr marL="0" indent="0">
              <a:buNone/>
            </a:pPr>
            <a:r>
              <a:rPr lang="en-US" sz="1500" dirty="0">
                <a:solidFill>
                  <a:srgbClr val="621D47"/>
                </a:solidFill>
              </a:rPr>
              <a:t>How do we experience the closeness of God through our interactions with one another?</a:t>
            </a:r>
          </a:p>
          <a:p>
            <a:pPr marL="0" indent="0">
              <a:buNone/>
            </a:pPr>
            <a:r>
              <a:rPr lang="en-US" sz="1500" dirty="0">
                <a:solidFill>
                  <a:srgbClr val="621D47"/>
                </a:solidFill>
              </a:rPr>
              <a:t>Are there changes you need to make in your life to show you are the Good News?</a:t>
            </a:r>
          </a:p>
        </p:txBody>
      </p:sp>
      <p:sp>
        <p:nvSpPr>
          <p:cNvPr id="5" name="Rectangle 4"/>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520658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74316" y="169863"/>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1" kern="1200">
                <a:solidFill>
                  <a:schemeClr val="accent1">
                    <a:lumMod val="75000"/>
                  </a:schemeClr>
                </a:solidFill>
                <a:latin typeface="Comic Sans MS" panose="030F0702030302020204" pitchFamily="66" charset="0"/>
                <a:ea typeface="+mj-ea"/>
                <a:cs typeface="+mj-cs"/>
              </a:defRPr>
            </a:lvl1pPr>
          </a:lstStyle>
          <a:p>
            <a:pPr algn="l"/>
            <a:r>
              <a:rPr lang="en-AU" b="0" dirty="0">
                <a:solidFill>
                  <a:srgbClr val="407DB0"/>
                </a:solidFill>
              </a:rPr>
              <a:t>Anna:  A Story of Joy</a:t>
            </a:r>
          </a:p>
        </p:txBody>
      </p:sp>
      <p:sp>
        <p:nvSpPr>
          <p:cNvPr id="7" name="Content Placeholder 2"/>
          <p:cNvSpPr txBox="1">
            <a:spLocks/>
          </p:cNvSpPr>
          <p:nvPr/>
        </p:nvSpPr>
        <p:spPr>
          <a:xfrm>
            <a:off x="396537" y="1253366"/>
            <a:ext cx="8361706" cy="5394552"/>
          </a:xfrm>
          <a:prstGeom prst="rect">
            <a:avLst/>
          </a:prstGeom>
        </p:spPr>
        <p:txBody>
          <a:bodyPr vert="horz" lIns="91440" tIns="45720" rIns="91440" bIns="45720" numCol="2" spcCol="32400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accent4">
                    <a:lumMod val="75000"/>
                  </a:schemeClr>
                </a:solidFill>
                <a:latin typeface="Comic Sans MS" panose="030F0702030302020204" pitchFamily="66" charset="0"/>
                <a:ea typeface="+mn-ea"/>
                <a:cs typeface="+mn-cs"/>
              </a:defRPr>
            </a:lvl1pPr>
            <a:lvl2pPr marL="742950" indent="-285750" algn="l" defTabSz="457200" rtl="0" eaLnBrk="1" latinLnBrk="0" hangingPunct="1">
              <a:spcBef>
                <a:spcPct val="20000"/>
              </a:spcBef>
              <a:buFont typeface="Arial"/>
              <a:buChar char="–"/>
              <a:defRPr sz="2800" kern="1200">
                <a:solidFill>
                  <a:schemeClr val="accent4">
                    <a:lumMod val="75000"/>
                  </a:schemeClr>
                </a:solidFill>
                <a:latin typeface="Comic Sans MS" panose="030F0702030302020204" pitchFamily="66" charset="0"/>
                <a:ea typeface="+mn-ea"/>
                <a:cs typeface="+mn-cs"/>
              </a:defRPr>
            </a:lvl2pPr>
            <a:lvl3pPr marL="1143000" indent="-228600" algn="l" defTabSz="457200" rtl="0" eaLnBrk="1" latinLnBrk="0" hangingPunct="1">
              <a:spcBef>
                <a:spcPct val="20000"/>
              </a:spcBef>
              <a:buFont typeface="Arial"/>
              <a:buChar char="•"/>
              <a:defRPr sz="2400" kern="1200">
                <a:solidFill>
                  <a:schemeClr val="accent4">
                    <a:lumMod val="75000"/>
                  </a:schemeClr>
                </a:solidFill>
                <a:latin typeface="Comic Sans MS" panose="030F0702030302020204" pitchFamily="66" charset="0"/>
                <a:ea typeface="+mn-ea"/>
                <a:cs typeface="+mn-cs"/>
              </a:defRPr>
            </a:lvl3pPr>
            <a:lvl4pPr marL="1600200" indent="-228600" algn="l" defTabSz="457200" rtl="0" eaLnBrk="1" latinLnBrk="0" hangingPunct="1">
              <a:spcBef>
                <a:spcPct val="20000"/>
              </a:spcBef>
              <a:buFont typeface="Arial"/>
              <a:buChar char="–"/>
              <a:defRPr sz="2000" kern="1200">
                <a:solidFill>
                  <a:schemeClr val="accent4">
                    <a:lumMod val="75000"/>
                  </a:schemeClr>
                </a:solidFill>
                <a:latin typeface="Comic Sans MS" panose="030F0702030302020204" pitchFamily="66" charset="0"/>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Comic Sans MS" panose="030F0702030302020204" pitchFamily="66"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800" dirty="0">
                <a:solidFill>
                  <a:srgbClr val="243553"/>
                </a:solidFill>
              </a:rPr>
              <a:t>We all have our faults and know that at times we are not perfect. Families are the same sometimes they’re just not perfect.  Anna’s family was facing troubled times more and more when her older brother started to make some bad decisions. </a:t>
            </a:r>
          </a:p>
          <a:p>
            <a:pPr marL="0" indent="0">
              <a:lnSpc>
                <a:spcPct val="120000"/>
              </a:lnSpc>
              <a:buNone/>
            </a:pPr>
            <a:r>
              <a:rPr lang="en-US" sz="1800" dirty="0">
                <a:solidFill>
                  <a:srgbClr val="243553"/>
                </a:solidFill>
              </a:rPr>
              <a:t>It was not long before he was struggling to fight his addictions and all of the chaos that created in their family.  Anna’s mum and dad didn’t seem to know how to help her brother and the added stress and pressure resulted in more fights at home than there used to be.</a:t>
            </a:r>
          </a:p>
          <a:p>
            <a:pPr marL="0" indent="0">
              <a:lnSpc>
                <a:spcPct val="120000"/>
              </a:lnSpc>
              <a:buNone/>
            </a:pPr>
            <a:r>
              <a:rPr lang="en-AU" sz="1800" dirty="0">
                <a:solidFill>
                  <a:srgbClr val="243553"/>
                </a:solidFill>
              </a:rPr>
              <a:t>When a family member is in the grip of an addiction it affects the whole family. </a:t>
            </a:r>
            <a:r>
              <a:rPr lang="en-US" sz="1800" dirty="0">
                <a:solidFill>
                  <a:srgbClr val="243553"/>
                </a:solidFill>
              </a:rPr>
              <a:t> </a:t>
            </a:r>
            <a:r>
              <a:rPr lang="en-AU" sz="1800" dirty="0" err="1">
                <a:solidFill>
                  <a:srgbClr val="243553"/>
                </a:solidFill>
              </a:rPr>
              <a:t>CatholicCare</a:t>
            </a:r>
            <a:r>
              <a:rPr lang="en-AU" sz="1800" dirty="0">
                <a:solidFill>
                  <a:srgbClr val="243553"/>
                </a:solidFill>
              </a:rPr>
              <a:t> runs a program for the families of people who are addicted to alcohol, drugs or gambling.  It’s called </a:t>
            </a:r>
            <a:r>
              <a:rPr lang="en-AU" sz="1800" dirty="0">
                <a:solidFill>
                  <a:srgbClr val="4B989E"/>
                </a:solidFill>
              </a:rPr>
              <a:t>Family Recovery. </a:t>
            </a:r>
          </a:p>
          <a:p>
            <a:pPr marL="0" indent="0">
              <a:lnSpc>
                <a:spcPct val="120000"/>
              </a:lnSpc>
              <a:buNone/>
            </a:pPr>
            <a:r>
              <a:rPr lang="en-AU" sz="1800" dirty="0">
                <a:solidFill>
                  <a:srgbClr val="243553"/>
                </a:solidFill>
              </a:rPr>
              <a:t>The Family Recovery program helps children like Anna to see that they are never alone and that there is always someone to talk to. The program teaches them resilience, coping mechanisms and an understanding that they are not responsible for the addict’s behaviour. Helping children become more resilient means that they can find joy in their lives again. </a:t>
            </a:r>
          </a:p>
          <a:p>
            <a:pPr marL="0" indent="0">
              <a:lnSpc>
                <a:spcPct val="120000"/>
              </a:lnSpc>
              <a:buNone/>
            </a:pPr>
            <a:r>
              <a:rPr lang="en-AU" sz="1800" dirty="0" err="1">
                <a:solidFill>
                  <a:srgbClr val="243553"/>
                </a:solidFill>
              </a:rPr>
              <a:t>CatholicCare’s</a:t>
            </a:r>
            <a:r>
              <a:rPr lang="en-AU" sz="1800" dirty="0">
                <a:solidFill>
                  <a:srgbClr val="243553"/>
                </a:solidFill>
              </a:rPr>
              <a:t> </a:t>
            </a:r>
            <a:r>
              <a:rPr lang="en-AU" sz="1800" dirty="0">
                <a:solidFill>
                  <a:srgbClr val="4B989E"/>
                </a:solidFill>
              </a:rPr>
              <a:t>Family Recovery </a:t>
            </a:r>
            <a:r>
              <a:rPr lang="en-AU" sz="1800" dirty="0">
                <a:solidFill>
                  <a:srgbClr val="243553"/>
                </a:solidFill>
              </a:rPr>
              <a:t>program runs one of Sydney’s only group therapy services that works with children from families with addicts, like Anna. </a:t>
            </a:r>
            <a:r>
              <a:rPr lang="en-US" sz="1800" dirty="0">
                <a:solidFill>
                  <a:srgbClr val="243553"/>
                </a:solidFill>
              </a:rPr>
              <a:t>When Anna and her family worked with </a:t>
            </a:r>
            <a:r>
              <a:rPr lang="en-US" sz="1800" dirty="0" err="1">
                <a:solidFill>
                  <a:srgbClr val="243553"/>
                </a:solidFill>
              </a:rPr>
              <a:t>CatholicCare</a:t>
            </a:r>
            <a:r>
              <a:rPr lang="en-US" sz="1800" dirty="0">
                <a:solidFill>
                  <a:srgbClr val="243553"/>
                </a:solidFill>
              </a:rPr>
              <a:t> to help them cope with her brother’s bad decisions they all learned to find a bit more joy in family life.  The adults in her family helped her brother change his ways and they helped Anna get back to being a kid and having a more joyful life.</a:t>
            </a:r>
          </a:p>
          <a:p>
            <a:pPr marL="0" indent="0">
              <a:lnSpc>
                <a:spcPct val="120000"/>
              </a:lnSpc>
              <a:buNone/>
            </a:pPr>
            <a:r>
              <a:rPr lang="en-AU" sz="1800" dirty="0">
                <a:solidFill>
                  <a:srgbClr val="243553"/>
                </a:solidFill>
              </a:rPr>
              <a:t>Learning how to be a child again is a gift we can give them through Family Recovery. When you support </a:t>
            </a:r>
            <a:r>
              <a:rPr lang="en-AU" sz="1800" dirty="0" err="1">
                <a:solidFill>
                  <a:srgbClr val="243553"/>
                </a:solidFill>
              </a:rPr>
              <a:t>CatholicCare</a:t>
            </a:r>
            <a:r>
              <a:rPr lang="en-AU" sz="1800" dirty="0">
                <a:solidFill>
                  <a:srgbClr val="243553"/>
                </a:solidFill>
              </a:rPr>
              <a:t>, you are helping children like Anna find joy again. </a:t>
            </a:r>
          </a:p>
          <a:p>
            <a:pPr marL="0" indent="0">
              <a:buNone/>
            </a:pPr>
            <a:endParaRPr lang="en-US" sz="1600" dirty="0">
              <a:solidFill>
                <a:srgbClr val="243553"/>
              </a:solidFill>
            </a:endParaRPr>
          </a:p>
          <a:p>
            <a:pPr marL="0" indent="0">
              <a:buNone/>
            </a:pPr>
            <a:endParaRPr lang="en-US" sz="1600" dirty="0">
              <a:solidFill>
                <a:srgbClr val="243553"/>
              </a:solidFill>
            </a:endParaRPr>
          </a:p>
        </p:txBody>
      </p:sp>
      <p:sp>
        <p:nvSpPr>
          <p:cNvPr id="5" name="Rectangle 4"/>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908" y="4662617"/>
            <a:ext cx="4291914" cy="2113606"/>
          </a:xfrm>
          <a:prstGeom prst="rect">
            <a:avLst/>
          </a:prstGeom>
        </p:spPr>
      </p:pic>
    </p:spTree>
    <p:extLst>
      <p:ext uri="{BB962C8B-B14F-4D97-AF65-F5344CB8AC3E}">
        <p14:creationId xmlns:p14="http://schemas.microsoft.com/office/powerpoint/2010/main" val="146710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74316" y="207963"/>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1" kern="1200">
                <a:solidFill>
                  <a:schemeClr val="accent1">
                    <a:lumMod val="75000"/>
                  </a:schemeClr>
                </a:solidFill>
                <a:latin typeface="Comic Sans MS" panose="030F0702030302020204" pitchFamily="66" charset="0"/>
                <a:ea typeface="+mj-ea"/>
                <a:cs typeface="+mj-cs"/>
              </a:defRPr>
            </a:lvl1pPr>
          </a:lstStyle>
          <a:p>
            <a:pPr algn="l"/>
            <a:r>
              <a:rPr lang="en-AU" b="0" dirty="0">
                <a:solidFill>
                  <a:srgbClr val="407DB0"/>
                </a:solidFill>
              </a:rPr>
              <a:t>Reflection</a:t>
            </a:r>
          </a:p>
        </p:txBody>
      </p:sp>
      <p:sp>
        <p:nvSpPr>
          <p:cNvPr id="5" name="Content Placeholder 2"/>
          <p:cNvSpPr txBox="1">
            <a:spLocks/>
          </p:cNvSpPr>
          <p:nvPr/>
        </p:nvSpPr>
        <p:spPr>
          <a:xfrm>
            <a:off x="396537" y="1253366"/>
            <a:ext cx="8361706" cy="5394552"/>
          </a:xfrm>
          <a:prstGeom prst="rect">
            <a:avLst/>
          </a:prstGeom>
        </p:spPr>
        <p:txBody>
          <a:bodyPr vert="horz" lIns="91440" tIns="45720" rIns="91440" bIns="45720" numCol="1" spcCol="324000" rtlCol="0">
            <a:normAutofit/>
          </a:bodyPr>
          <a:lstStyle>
            <a:lvl1pPr marL="342900" indent="-342900" algn="l" defTabSz="457200" rtl="0" eaLnBrk="1" latinLnBrk="0" hangingPunct="1">
              <a:spcBef>
                <a:spcPct val="20000"/>
              </a:spcBef>
              <a:buFont typeface="Arial"/>
              <a:buChar char="•"/>
              <a:defRPr sz="3200" kern="1200">
                <a:solidFill>
                  <a:schemeClr val="accent4">
                    <a:lumMod val="75000"/>
                  </a:schemeClr>
                </a:solidFill>
                <a:latin typeface="Comic Sans MS" panose="030F0702030302020204" pitchFamily="66" charset="0"/>
                <a:ea typeface="+mn-ea"/>
                <a:cs typeface="+mn-cs"/>
              </a:defRPr>
            </a:lvl1pPr>
            <a:lvl2pPr marL="742950" indent="-285750" algn="l" defTabSz="457200" rtl="0" eaLnBrk="1" latinLnBrk="0" hangingPunct="1">
              <a:spcBef>
                <a:spcPct val="20000"/>
              </a:spcBef>
              <a:buFont typeface="Arial"/>
              <a:buChar char="–"/>
              <a:defRPr sz="2800" kern="1200">
                <a:solidFill>
                  <a:schemeClr val="accent4">
                    <a:lumMod val="75000"/>
                  </a:schemeClr>
                </a:solidFill>
                <a:latin typeface="Comic Sans MS" panose="030F0702030302020204" pitchFamily="66" charset="0"/>
                <a:ea typeface="+mn-ea"/>
                <a:cs typeface="+mn-cs"/>
              </a:defRPr>
            </a:lvl2pPr>
            <a:lvl3pPr marL="1143000" indent="-228600" algn="l" defTabSz="457200" rtl="0" eaLnBrk="1" latinLnBrk="0" hangingPunct="1">
              <a:spcBef>
                <a:spcPct val="20000"/>
              </a:spcBef>
              <a:buFont typeface="Arial"/>
              <a:buChar char="•"/>
              <a:defRPr sz="2400" kern="1200">
                <a:solidFill>
                  <a:schemeClr val="accent4">
                    <a:lumMod val="75000"/>
                  </a:schemeClr>
                </a:solidFill>
                <a:latin typeface="Comic Sans MS" panose="030F0702030302020204" pitchFamily="66" charset="0"/>
                <a:ea typeface="+mn-ea"/>
                <a:cs typeface="+mn-cs"/>
              </a:defRPr>
            </a:lvl3pPr>
            <a:lvl4pPr marL="1600200" indent="-228600" algn="l" defTabSz="457200" rtl="0" eaLnBrk="1" latinLnBrk="0" hangingPunct="1">
              <a:spcBef>
                <a:spcPct val="20000"/>
              </a:spcBef>
              <a:buFont typeface="Arial"/>
              <a:buChar char="–"/>
              <a:defRPr sz="2000" kern="1200">
                <a:solidFill>
                  <a:schemeClr val="accent4">
                    <a:lumMod val="75000"/>
                  </a:schemeClr>
                </a:solidFill>
                <a:latin typeface="Comic Sans MS" panose="030F0702030302020204" pitchFamily="66" charset="0"/>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Comic Sans MS" panose="030F0702030302020204" pitchFamily="66"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243553"/>
                </a:solidFill>
                <a:cs typeface="Arial"/>
              </a:rPr>
              <a:t>What does it feel like when joy is missing from your life, like it was in Anna’s?</a:t>
            </a:r>
          </a:p>
          <a:p>
            <a:pPr marL="0" indent="0">
              <a:buNone/>
            </a:pPr>
            <a:endParaRPr lang="en-US" sz="600" dirty="0">
              <a:solidFill>
                <a:srgbClr val="243553"/>
              </a:solidFill>
              <a:cs typeface="Arial"/>
            </a:endParaRPr>
          </a:p>
          <a:p>
            <a:r>
              <a:rPr lang="en-US" sz="1800" dirty="0">
                <a:solidFill>
                  <a:srgbClr val="243553"/>
                </a:solidFill>
                <a:cs typeface="Arial"/>
              </a:rPr>
              <a:t>Why is joy a gift of goodness? </a:t>
            </a:r>
          </a:p>
          <a:p>
            <a:endParaRPr lang="en-US" sz="600" dirty="0">
              <a:solidFill>
                <a:srgbClr val="243553"/>
              </a:solidFill>
              <a:cs typeface="Arial"/>
            </a:endParaRPr>
          </a:p>
          <a:p>
            <a:r>
              <a:rPr lang="en-US" sz="1800" dirty="0">
                <a:solidFill>
                  <a:srgbClr val="243553"/>
                </a:solidFill>
                <a:cs typeface="Arial"/>
              </a:rPr>
              <a:t>Where do you find joy in your life? </a:t>
            </a:r>
          </a:p>
          <a:p>
            <a:r>
              <a:rPr lang="en-US" sz="1800" dirty="0">
                <a:solidFill>
                  <a:srgbClr val="243553"/>
                </a:solidFill>
                <a:cs typeface="Arial"/>
              </a:rPr>
              <a:t>Why is it important that programs like Family Recovery are available to help families of people who suffer from addiction?</a:t>
            </a:r>
          </a:p>
          <a:p>
            <a:r>
              <a:rPr lang="en-US" sz="1800" dirty="0">
                <a:solidFill>
                  <a:srgbClr val="243553"/>
                </a:solidFill>
                <a:cs typeface="Arial"/>
              </a:rPr>
              <a:t>Anna’s family did not turn their back on their brother, can you think of a similar story from the Bible. </a:t>
            </a:r>
          </a:p>
          <a:p>
            <a:r>
              <a:rPr lang="en-US" sz="1800" dirty="0">
                <a:solidFill>
                  <a:srgbClr val="243553"/>
                </a:solidFill>
                <a:cs typeface="Arial"/>
              </a:rPr>
              <a:t>How might a gift of goodness hamper bring joy to children like Anna across Sydney?</a:t>
            </a:r>
          </a:p>
          <a:p>
            <a:endParaRPr lang="en-US" sz="1800" dirty="0">
              <a:solidFill>
                <a:srgbClr val="243553"/>
              </a:solidFill>
              <a:cs typeface="Arial"/>
            </a:endParaRPr>
          </a:p>
          <a:p>
            <a:pPr marL="0" indent="0">
              <a:buNone/>
            </a:pPr>
            <a:endParaRPr lang="en-US" sz="1600" dirty="0">
              <a:solidFill>
                <a:srgbClr val="243553"/>
              </a:solidFill>
            </a:endParaRPr>
          </a:p>
          <a:p>
            <a:pPr marL="0" indent="0">
              <a:buNone/>
            </a:pPr>
            <a:endParaRPr lang="en-US" sz="1600" dirty="0">
              <a:solidFill>
                <a:srgbClr val="243553"/>
              </a:solidFill>
            </a:endParaRPr>
          </a:p>
        </p:txBody>
      </p:sp>
      <p:sp>
        <p:nvSpPr>
          <p:cNvPr id="7" name="Rectangle 6"/>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908" y="4662617"/>
            <a:ext cx="4291914" cy="2113606"/>
          </a:xfrm>
          <a:prstGeom prst="rect">
            <a:avLst/>
          </a:prstGeom>
        </p:spPr>
      </p:pic>
    </p:spTree>
    <p:extLst>
      <p:ext uri="{BB962C8B-B14F-4D97-AF65-F5344CB8AC3E}">
        <p14:creationId xmlns:p14="http://schemas.microsoft.com/office/powerpoint/2010/main" val="1112804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74316" y="27463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1" kern="1200">
                <a:solidFill>
                  <a:schemeClr val="accent1">
                    <a:lumMod val="75000"/>
                  </a:schemeClr>
                </a:solidFill>
                <a:latin typeface="Comic Sans MS" panose="030F0702030302020204" pitchFamily="66" charset="0"/>
                <a:ea typeface="+mj-ea"/>
                <a:cs typeface="+mj-cs"/>
              </a:defRPr>
            </a:lvl1pPr>
          </a:lstStyle>
          <a:p>
            <a:pPr algn="l"/>
            <a:r>
              <a:rPr lang="en-AU" b="0" dirty="0">
                <a:solidFill>
                  <a:schemeClr val="accent5">
                    <a:lumMod val="75000"/>
                  </a:schemeClr>
                </a:solidFill>
              </a:rPr>
              <a:t>See, Judge, Act</a:t>
            </a:r>
          </a:p>
        </p:txBody>
      </p:sp>
      <p:sp>
        <p:nvSpPr>
          <p:cNvPr id="5" name="Content Placeholder 2"/>
          <p:cNvSpPr txBox="1">
            <a:spLocks/>
          </p:cNvSpPr>
          <p:nvPr/>
        </p:nvSpPr>
        <p:spPr>
          <a:xfrm>
            <a:off x="457200" y="1600206"/>
            <a:ext cx="8229600" cy="4917001"/>
          </a:xfrm>
          <a:prstGeom prst="rect">
            <a:avLst/>
          </a:prstGeom>
        </p:spPr>
        <p:txBody>
          <a:bodyPr vert="horz" lIns="0" tIns="0" rIns="0" bIns="0" numCol="1" spcCol="288000" rtlCol="0">
            <a:noAutofit/>
          </a:bodyPr>
          <a:lstStyle>
            <a:lvl1pPr marL="0" indent="0" algn="l" defTabSz="914400" rtl="0" eaLnBrk="1" latinLnBrk="0" hangingPunct="1">
              <a:lnSpc>
                <a:spcPct val="90000"/>
              </a:lnSpc>
              <a:spcBef>
                <a:spcPts val="1000"/>
              </a:spcBef>
              <a:buClr>
                <a:schemeClr val="tx2"/>
              </a:buClr>
              <a:buFontTx/>
              <a:buNone/>
              <a:defRPr sz="1700" b="0" i="0" kern="1200">
                <a:solidFill>
                  <a:schemeClr val="tx1"/>
                </a:solidFill>
                <a:latin typeface="Arial" charset="0"/>
                <a:ea typeface="+mn-ea"/>
                <a:cs typeface="+mn-cs"/>
              </a:defRPr>
            </a:lvl1pPr>
            <a:lvl2pPr marL="446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2pPr>
            <a:lvl3pPr marL="806400" indent="-228600" algn="l" defTabSz="914400" rtl="0" eaLnBrk="1" latinLnBrk="0" hangingPunct="1">
              <a:lnSpc>
                <a:spcPct val="90000"/>
              </a:lnSpc>
              <a:spcBef>
                <a:spcPts val="500"/>
              </a:spcBef>
              <a:buClr>
                <a:schemeClr val="tx2"/>
              </a:buClr>
              <a:buFont typeface=".AppleSystemUIFont" charset="-120"/>
              <a:buChar char="-"/>
              <a:defRPr sz="17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621D47"/>
                </a:solidFill>
                <a:latin typeface="Comic Sans MS"/>
                <a:cs typeface="Comic Sans MS"/>
              </a:rPr>
              <a:t>See</a:t>
            </a:r>
          </a:p>
          <a:p>
            <a:r>
              <a:rPr lang="en-US" sz="1600" dirty="0">
                <a:solidFill>
                  <a:srgbClr val="621D47"/>
                </a:solidFill>
                <a:latin typeface="Comic Sans MS"/>
                <a:cs typeface="Comic Sans MS"/>
              </a:rPr>
              <a:t>What exactly is happening?</a:t>
            </a:r>
          </a:p>
          <a:p>
            <a:r>
              <a:rPr lang="en-US" sz="1600" dirty="0">
                <a:solidFill>
                  <a:srgbClr val="621D47"/>
                </a:solidFill>
                <a:latin typeface="Comic Sans MS"/>
                <a:cs typeface="Comic Sans MS"/>
              </a:rPr>
              <a:t>What is it doing to the people?</a:t>
            </a:r>
          </a:p>
          <a:p>
            <a:r>
              <a:rPr lang="en-US" sz="1600" dirty="0">
                <a:solidFill>
                  <a:srgbClr val="621D47"/>
                </a:solidFill>
                <a:latin typeface="Comic Sans MS"/>
                <a:cs typeface="Comic Sans MS"/>
              </a:rPr>
              <a:t>Why is this happening?</a:t>
            </a:r>
          </a:p>
          <a:p>
            <a:endParaRPr lang="en-US" sz="1600" dirty="0">
              <a:solidFill>
                <a:srgbClr val="000000"/>
              </a:solidFill>
              <a:latin typeface="Comic Sans MS"/>
              <a:cs typeface="Comic Sans MS"/>
            </a:endParaRPr>
          </a:p>
          <a:p>
            <a:r>
              <a:rPr lang="en-US" sz="1600" dirty="0">
                <a:solidFill>
                  <a:srgbClr val="4B989E"/>
                </a:solidFill>
                <a:latin typeface="Comic Sans MS"/>
                <a:cs typeface="Comic Sans MS"/>
              </a:rPr>
              <a:t>Judge</a:t>
            </a:r>
          </a:p>
          <a:p>
            <a:r>
              <a:rPr lang="en-US" sz="1600" dirty="0">
                <a:solidFill>
                  <a:srgbClr val="4B989E"/>
                </a:solidFill>
                <a:latin typeface="Comic Sans MS"/>
                <a:cs typeface="Comic Sans MS"/>
              </a:rPr>
              <a:t>What do you think about all this?</a:t>
            </a:r>
          </a:p>
          <a:p>
            <a:r>
              <a:rPr lang="en-US" sz="1600" dirty="0">
                <a:solidFill>
                  <a:srgbClr val="4B989E"/>
                </a:solidFill>
                <a:latin typeface="Comic Sans MS"/>
                <a:cs typeface="Comic Sans MS"/>
              </a:rPr>
              <a:t>What do you think should be happening?</a:t>
            </a:r>
          </a:p>
          <a:p>
            <a:r>
              <a:rPr lang="en-US" sz="1600" dirty="0">
                <a:solidFill>
                  <a:srgbClr val="4B989E"/>
                </a:solidFill>
                <a:latin typeface="Comic Sans MS"/>
                <a:cs typeface="Comic Sans MS"/>
              </a:rPr>
              <a:t>What does your faith say?</a:t>
            </a:r>
          </a:p>
          <a:p>
            <a:endParaRPr lang="en-US" sz="1600" dirty="0">
              <a:solidFill>
                <a:srgbClr val="000000"/>
              </a:solidFill>
              <a:latin typeface="Comic Sans MS"/>
              <a:cs typeface="Comic Sans MS"/>
            </a:endParaRPr>
          </a:p>
          <a:p>
            <a:r>
              <a:rPr lang="en-US" sz="1600" dirty="0">
                <a:solidFill>
                  <a:srgbClr val="407DB0"/>
                </a:solidFill>
                <a:latin typeface="Comic Sans MS"/>
                <a:cs typeface="Comic Sans MS"/>
              </a:rPr>
              <a:t>Act</a:t>
            </a:r>
          </a:p>
          <a:p>
            <a:r>
              <a:rPr lang="en-US" sz="1600" dirty="0">
                <a:solidFill>
                  <a:srgbClr val="407DB0"/>
                </a:solidFill>
                <a:latin typeface="Comic Sans MS"/>
                <a:cs typeface="Comic Sans MS"/>
              </a:rPr>
              <a:t>What exactly is it that you want to change?</a:t>
            </a:r>
          </a:p>
          <a:p>
            <a:r>
              <a:rPr lang="en-US" sz="1600" dirty="0">
                <a:solidFill>
                  <a:srgbClr val="407DB0"/>
                </a:solidFill>
                <a:latin typeface="Comic Sans MS"/>
                <a:cs typeface="Comic Sans MS"/>
              </a:rPr>
              <a:t>What actions are you going to take now?</a:t>
            </a:r>
          </a:p>
          <a:p>
            <a:r>
              <a:rPr lang="en-US" sz="1600" dirty="0">
                <a:solidFill>
                  <a:srgbClr val="407DB0"/>
                </a:solidFill>
                <a:latin typeface="Comic Sans MS"/>
                <a:cs typeface="Comic Sans MS"/>
              </a:rPr>
              <a:t>Who can you involve in your action?</a:t>
            </a:r>
          </a:p>
          <a:p>
            <a:endParaRPr lang="en-US" sz="1600" dirty="0">
              <a:solidFill>
                <a:schemeClr val="accent5">
                  <a:lumMod val="75000"/>
                </a:schemeClr>
              </a:solidFill>
              <a:cs typeface="Arial"/>
            </a:endParaRPr>
          </a:p>
          <a:p>
            <a:endParaRPr lang="en-US" sz="1600" dirty="0">
              <a:solidFill>
                <a:srgbClr val="000000"/>
              </a:solidFill>
              <a:latin typeface="Comic Sans MS"/>
              <a:cs typeface="Comic Sans MS"/>
            </a:endParaRPr>
          </a:p>
          <a:p>
            <a:pPr algn="just"/>
            <a:endParaRPr lang="en-US" sz="1600" dirty="0"/>
          </a:p>
        </p:txBody>
      </p:sp>
      <p:sp>
        <p:nvSpPr>
          <p:cNvPr id="9" name="Rectangle 8"/>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908" y="4662617"/>
            <a:ext cx="4291914" cy="2113606"/>
          </a:xfrm>
          <a:prstGeom prst="rect">
            <a:avLst/>
          </a:prstGeom>
        </p:spPr>
      </p:pic>
    </p:spTree>
    <p:extLst>
      <p:ext uri="{BB962C8B-B14F-4D97-AF65-F5344CB8AC3E}">
        <p14:creationId xmlns:p14="http://schemas.microsoft.com/office/powerpoint/2010/main" val="879006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37305224"/>
              </p:ext>
            </p:extLst>
          </p:nvPr>
        </p:nvGraphicFramePr>
        <p:xfrm>
          <a:off x="465497" y="1095376"/>
          <a:ext cx="8344466" cy="2564728"/>
        </p:xfrm>
        <a:graphic>
          <a:graphicData uri="http://schemas.openxmlformats.org/drawingml/2006/table">
            <a:tbl>
              <a:tblPr firstRow="1" bandRow="1">
                <a:tableStyleId>{5C22544A-7EE6-4342-B048-85BDC9FD1C3A}</a:tableStyleId>
              </a:tblPr>
              <a:tblGrid>
                <a:gridCol w="8344466">
                  <a:extLst>
                    <a:ext uri="{9D8B030D-6E8A-4147-A177-3AD203B41FA5}">
                      <a16:colId xmlns="" xmlns:a16="http://schemas.microsoft.com/office/drawing/2014/main" val="20000"/>
                    </a:ext>
                  </a:extLst>
                </a:gridCol>
              </a:tblGrid>
              <a:tr h="2564728">
                <a:tc>
                  <a:txBody>
                    <a:bodyPr/>
                    <a:lstStyle/>
                    <a:p>
                      <a:pPr marL="0" indent="0">
                        <a:buNone/>
                      </a:pPr>
                      <a:r>
                        <a:rPr lang="en-US" sz="1600" b="0" dirty="0">
                          <a:solidFill>
                            <a:srgbClr val="243553"/>
                          </a:solidFill>
                          <a:latin typeface="Comic Sans MS"/>
                          <a:cs typeface="Comic Sans MS"/>
                        </a:rPr>
                        <a:t>See</a:t>
                      </a:r>
                    </a:p>
                    <a:p>
                      <a:pPr marL="0" indent="0">
                        <a:buNone/>
                      </a:pPr>
                      <a:r>
                        <a:rPr lang="en-US" sz="1600" b="0" dirty="0">
                          <a:solidFill>
                            <a:srgbClr val="243553"/>
                          </a:solidFill>
                          <a:latin typeface="Comic Sans MS"/>
                          <a:cs typeface="Comic Sans MS"/>
                        </a:rPr>
                        <a:t>What exactly is happening?</a:t>
                      </a:r>
                    </a:p>
                    <a:p>
                      <a:pPr marL="0" indent="0">
                        <a:buNone/>
                      </a:pPr>
                      <a:r>
                        <a:rPr lang="en-US" sz="1600" b="0" dirty="0">
                          <a:solidFill>
                            <a:srgbClr val="243553"/>
                          </a:solidFill>
                          <a:latin typeface="Comic Sans MS"/>
                          <a:cs typeface="Comic Sans MS"/>
                        </a:rPr>
                        <a:t>What is it doing to the people?</a:t>
                      </a:r>
                    </a:p>
                    <a:p>
                      <a:pPr marL="0" indent="0">
                        <a:buNone/>
                      </a:pPr>
                      <a:r>
                        <a:rPr lang="en-US" sz="1600" b="0" dirty="0">
                          <a:solidFill>
                            <a:srgbClr val="243553"/>
                          </a:solidFill>
                          <a:latin typeface="Comic Sans MS"/>
                          <a:cs typeface="Comic Sans MS"/>
                        </a:rPr>
                        <a:t>Why is this happening?</a:t>
                      </a: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6" name="Title 5"/>
          <p:cNvSpPr>
            <a:spLocks noGrp="1"/>
          </p:cNvSpPr>
          <p:nvPr>
            <p:ph type="ctrTitle"/>
          </p:nvPr>
        </p:nvSpPr>
        <p:spPr>
          <a:xfrm>
            <a:off x="465497" y="263057"/>
            <a:ext cx="7992703" cy="1100153"/>
          </a:xfrm>
        </p:spPr>
        <p:txBody>
          <a:bodyPr anchor="t">
            <a:normAutofit/>
          </a:bodyPr>
          <a:lstStyle/>
          <a:p>
            <a:r>
              <a:rPr lang="en-US" sz="2000" dirty="0">
                <a:solidFill>
                  <a:srgbClr val="407DB0"/>
                </a:solidFill>
                <a:latin typeface="Comic Sans MS"/>
                <a:cs typeface="Comic Sans MS"/>
              </a:rPr>
              <a:t>See, Judge, Act</a:t>
            </a:r>
            <a:br>
              <a:rPr lang="en-US" sz="2000" dirty="0">
                <a:solidFill>
                  <a:srgbClr val="407DB0"/>
                </a:solidFill>
                <a:latin typeface="Comic Sans MS"/>
                <a:cs typeface="Comic Sans MS"/>
              </a:rPr>
            </a:br>
            <a:r>
              <a:rPr lang="en-US" sz="1600" i="1" dirty="0">
                <a:solidFill>
                  <a:srgbClr val="407DB0"/>
                </a:solidFill>
                <a:latin typeface="Comic Sans MS"/>
                <a:cs typeface="Comic Sans MS"/>
              </a:rPr>
              <a:t>Based upon the </a:t>
            </a:r>
            <a:r>
              <a:rPr lang="en-US" sz="1600" i="1" dirty="0" err="1">
                <a:solidFill>
                  <a:srgbClr val="407DB0"/>
                </a:solidFill>
                <a:latin typeface="Comic Sans MS"/>
                <a:cs typeface="Comic Sans MS"/>
              </a:rPr>
              <a:t>Cardijn</a:t>
            </a:r>
            <a:r>
              <a:rPr lang="en-US" sz="1600" i="1" dirty="0">
                <a:solidFill>
                  <a:srgbClr val="407DB0"/>
                </a:solidFill>
                <a:latin typeface="Comic Sans MS"/>
                <a:cs typeface="Comic Sans MS"/>
              </a:rPr>
              <a:t> Method</a:t>
            </a:r>
          </a:p>
        </p:txBody>
      </p:sp>
      <p:graphicFrame>
        <p:nvGraphicFramePr>
          <p:cNvPr id="13" name="Table 12"/>
          <p:cNvGraphicFramePr>
            <a:graphicFrameLocks noGrp="1"/>
          </p:cNvGraphicFramePr>
          <p:nvPr>
            <p:extLst>
              <p:ext uri="{D42A27DB-BD31-4B8C-83A1-F6EECF244321}">
                <p14:modId xmlns:p14="http://schemas.microsoft.com/office/powerpoint/2010/main" val="1072421489"/>
              </p:ext>
            </p:extLst>
          </p:nvPr>
        </p:nvGraphicFramePr>
        <p:xfrm>
          <a:off x="465497" y="3767418"/>
          <a:ext cx="8373010" cy="2696627"/>
        </p:xfrm>
        <a:graphic>
          <a:graphicData uri="http://schemas.openxmlformats.org/drawingml/2006/table">
            <a:tbl>
              <a:tblPr firstRow="1" bandRow="1">
                <a:tableStyleId>{5C22544A-7EE6-4342-B048-85BDC9FD1C3A}</a:tableStyleId>
              </a:tblPr>
              <a:tblGrid>
                <a:gridCol w="8373010">
                  <a:extLst>
                    <a:ext uri="{9D8B030D-6E8A-4147-A177-3AD203B41FA5}">
                      <a16:colId xmlns="" xmlns:a16="http://schemas.microsoft.com/office/drawing/2014/main" val="20000"/>
                    </a:ext>
                  </a:extLst>
                </a:gridCol>
              </a:tblGrid>
              <a:tr h="2696627">
                <a:tc>
                  <a:txBody>
                    <a:bodyPr/>
                    <a:lstStyle/>
                    <a:p>
                      <a:r>
                        <a:rPr lang="en-US" sz="1600" b="0" dirty="0">
                          <a:solidFill>
                            <a:srgbClr val="243553"/>
                          </a:solidFill>
                          <a:latin typeface="Comic Sans MS"/>
                          <a:cs typeface="Comic Sans MS"/>
                        </a:rPr>
                        <a:t>Judge</a:t>
                      </a:r>
                    </a:p>
                    <a:p>
                      <a:r>
                        <a:rPr lang="en-US" sz="1600" b="0" dirty="0">
                          <a:solidFill>
                            <a:srgbClr val="243553"/>
                          </a:solidFill>
                          <a:latin typeface="Comic Sans MS"/>
                          <a:cs typeface="Comic Sans MS"/>
                        </a:rPr>
                        <a:t>What do you think about all this?</a:t>
                      </a:r>
                    </a:p>
                    <a:p>
                      <a:r>
                        <a:rPr lang="en-US" sz="1600" b="0" dirty="0">
                          <a:solidFill>
                            <a:srgbClr val="243553"/>
                          </a:solidFill>
                          <a:latin typeface="Comic Sans MS"/>
                          <a:cs typeface="Comic Sans MS"/>
                        </a:rPr>
                        <a:t>What do you think should be happening?</a:t>
                      </a:r>
                    </a:p>
                    <a:p>
                      <a:r>
                        <a:rPr lang="en-US" sz="1600" b="0" dirty="0">
                          <a:solidFill>
                            <a:srgbClr val="243553"/>
                          </a:solidFill>
                          <a:latin typeface="Comic Sans MS"/>
                          <a:cs typeface="Comic Sans MS"/>
                        </a:rPr>
                        <a:t>What does your faith say?</a:t>
                      </a: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7" name="Rectangle 6"/>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725" y="237685"/>
            <a:ext cx="1081645" cy="635967"/>
          </a:xfrm>
          <a:prstGeom prst="rect">
            <a:avLst/>
          </a:prstGeom>
        </p:spPr>
      </p:pic>
    </p:spTree>
    <p:extLst>
      <p:ext uri="{BB962C8B-B14F-4D97-AF65-F5344CB8AC3E}">
        <p14:creationId xmlns:p14="http://schemas.microsoft.com/office/powerpoint/2010/main" val="2369870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85800" y="466861"/>
            <a:ext cx="7772400" cy="5900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36644490"/>
              </p:ext>
            </p:extLst>
          </p:nvPr>
        </p:nvGraphicFramePr>
        <p:xfrm>
          <a:off x="551705" y="1363201"/>
          <a:ext cx="8172061" cy="5167257"/>
        </p:xfrm>
        <a:graphic>
          <a:graphicData uri="http://schemas.openxmlformats.org/drawingml/2006/table">
            <a:tbl>
              <a:tblPr firstRow="1" bandRow="1">
                <a:tableStyleId>{5C22544A-7EE6-4342-B048-85BDC9FD1C3A}</a:tableStyleId>
              </a:tblPr>
              <a:tblGrid>
                <a:gridCol w="8172061">
                  <a:extLst>
                    <a:ext uri="{9D8B030D-6E8A-4147-A177-3AD203B41FA5}">
                      <a16:colId xmlns="" xmlns:a16="http://schemas.microsoft.com/office/drawing/2014/main" val="20000"/>
                    </a:ext>
                  </a:extLst>
                </a:gridCol>
              </a:tblGrid>
              <a:tr h="51672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243553"/>
                          </a:solidFill>
                          <a:latin typeface="Comic Sans MS"/>
                          <a:cs typeface="Comic Sans MS"/>
                        </a:rPr>
                        <a:t>Act</a:t>
                      </a:r>
                      <a:endParaRPr lang="en-US" sz="1800" b="0" dirty="0">
                        <a:solidFill>
                          <a:srgbClr val="243553"/>
                        </a:solidFill>
                        <a:latin typeface="Comic Sans MS"/>
                        <a:cs typeface="Comic Sans MS"/>
                      </a:endParaRPr>
                    </a:p>
                    <a:p>
                      <a:pPr algn="l"/>
                      <a:r>
                        <a:rPr lang="en-US" sz="1800" b="0" dirty="0">
                          <a:solidFill>
                            <a:srgbClr val="243553"/>
                          </a:solidFill>
                          <a:latin typeface="Comic Sans MS"/>
                          <a:cs typeface="Comic Sans MS"/>
                        </a:rPr>
                        <a:t>What exactly is it that you want to change?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243553"/>
                          </a:solidFill>
                          <a:latin typeface="Comic Sans MS"/>
                          <a:cs typeface="Comic Sans MS"/>
                        </a:rPr>
                        <a:t>What actions are you going to take now?</a:t>
                      </a:r>
                      <a:endParaRPr lang="en-US" b="0" dirty="0">
                        <a:solidFill>
                          <a:srgbClr val="243553"/>
                        </a:solidFill>
                      </a:endParaRPr>
                    </a:p>
                    <a:p>
                      <a:pPr algn="l"/>
                      <a:r>
                        <a:rPr lang="en-US" sz="1800" b="0" dirty="0">
                          <a:solidFill>
                            <a:srgbClr val="243553"/>
                          </a:solidFill>
                          <a:latin typeface="Comic Sans MS"/>
                          <a:cs typeface="Comic Sans MS"/>
                        </a:rPr>
                        <a:t>Who can you involve in your action? </a:t>
                      </a:r>
                      <a:endParaRPr lang="en-US" b="0" dirty="0">
                        <a:solidFill>
                          <a:srgbClr val="243553"/>
                        </a:solidFill>
                      </a:endParaRPr>
                    </a:p>
                    <a:p>
                      <a:endParaRPr lang="en-US" b="0" dirty="0">
                        <a:solidFill>
                          <a:srgbClr val="243553"/>
                        </a:solidFill>
                      </a:endParaRP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11" name="Title 5"/>
          <p:cNvSpPr txBox="1">
            <a:spLocks/>
          </p:cNvSpPr>
          <p:nvPr/>
        </p:nvSpPr>
        <p:spPr>
          <a:xfrm>
            <a:off x="465497" y="263057"/>
            <a:ext cx="7992703" cy="110015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400" b="0" i="0" kern="1200">
                <a:solidFill>
                  <a:schemeClr val="tx2"/>
                </a:solidFill>
                <a:latin typeface="Arial" charset="0"/>
                <a:ea typeface="+mj-ea"/>
                <a:cs typeface="+mj-cs"/>
              </a:defRPr>
            </a:lvl1pPr>
          </a:lstStyle>
          <a:p>
            <a:r>
              <a:rPr lang="en-US" sz="2000" dirty="0">
                <a:solidFill>
                  <a:srgbClr val="407DB0"/>
                </a:solidFill>
                <a:latin typeface="Comic Sans MS"/>
                <a:cs typeface="Comic Sans MS"/>
              </a:rPr>
              <a:t>See, Judge, Act</a:t>
            </a:r>
            <a:br>
              <a:rPr lang="en-US" sz="2000" dirty="0">
                <a:solidFill>
                  <a:srgbClr val="407DB0"/>
                </a:solidFill>
                <a:latin typeface="Comic Sans MS"/>
                <a:cs typeface="Comic Sans MS"/>
              </a:rPr>
            </a:br>
            <a:r>
              <a:rPr lang="en-US" sz="1600" i="1" dirty="0">
                <a:solidFill>
                  <a:srgbClr val="407DB0"/>
                </a:solidFill>
                <a:latin typeface="Comic Sans MS"/>
                <a:cs typeface="Comic Sans MS"/>
              </a:rPr>
              <a:t>Based upon the </a:t>
            </a:r>
            <a:r>
              <a:rPr lang="en-US" sz="1600" i="1" dirty="0" err="1">
                <a:solidFill>
                  <a:srgbClr val="407DB0"/>
                </a:solidFill>
                <a:latin typeface="Comic Sans MS"/>
                <a:cs typeface="Comic Sans MS"/>
              </a:rPr>
              <a:t>Cardijn</a:t>
            </a:r>
            <a:r>
              <a:rPr lang="en-US" sz="1600" i="1" dirty="0">
                <a:solidFill>
                  <a:srgbClr val="407DB0"/>
                </a:solidFill>
                <a:latin typeface="Comic Sans MS"/>
                <a:cs typeface="Comic Sans MS"/>
              </a:rPr>
              <a:t> Method</a:t>
            </a:r>
          </a:p>
        </p:txBody>
      </p:sp>
      <p:sp>
        <p:nvSpPr>
          <p:cNvPr id="6" name="Rectangle 5"/>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725" y="237685"/>
            <a:ext cx="1081645" cy="635967"/>
          </a:xfrm>
          <a:prstGeom prst="rect">
            <a:avLst/>
          </a:prstGeom>
        </p:spPr>
      </p:pic>
    </p:spTree>
    <p:extLst>
      <p:ext uri="{BB962C8B-B14F-4D97-AF65-F5344CB8AC3E}">
        <p14:creationId xmlns:p14="http://schemas.microsoft.com/office/powerpoint/2010/main" val="173795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0287" y="1159807"/>
            <a:ext cx="8148906" cy="4401205"/>
          </a:xfrm>
          <a:prstGeom prst="rect">
            <a:avLst/>
          </a:prstGeom>
        </p:spPr>
        <p:txBody>
          <a:bodyPr wrap="square">
            <a:spAutoFit/>
          </a:bodyPr>
          <a:lstStyle/>
          <a:p>
            <a:pPr>
              <a:spcBef>
                <a:spcPts val="600"/>
              </a:spcBef>
              <a:spcAft>
                <a:spcPts val="600"/>
              </a:spcAft>
            </a:pPr>
            <a:r>
              <a:rPr lang="en-US" sz="1500" b="1" dirty="0">
                <a:solidFill>
                  <a:srgbClr val="243553"/>
                </a:solidFill>
                <a:latin typeface="Comic Sans MS"/>
                <a:cs typeface="Comic Sans MS"/>
              </a:rPr>
              <a:t>About Advent</a:t>
            </a:r>
          </a:p>
          <a:p>
            <a:pPr>
              <a:spcBef>
                <a:spcPts val="600"/>
              </a:spcBef>
              <a:spcAft>
                <a:spcPts val="600"/>
              </a:spcAft>
            </a:pPr>
            <a:r>
              <a:rPr lang="en-US" sz="1500" dirty="0">
                <a:solidFill>
                  <a:srgbClr val="243553"/>
                </a:solidFill>
                <a:latin typeface="Comic Sans MS"/>
                <a:cs typeface="Comic Sans MS"/>
              </a:rPr>
              <a:t>Advent comes from the Latin word meaning "coming." Jesus is coming, and Advent is intended to be a season of preparation for His arrival. While we typically regard Advent as a joyous season, it is also intended to be a period of preparation, much like Lent. Prayer, penance and fasting are appropriate during this season. </a:t>
            </a:r>
          </a:p>
          <a:p>
            <a:pPr>
              <a:spcBef>
                <a:spcPts val="600"/>
              </a:spcBef>
              <a:spcAft>
                <a:spcPts val="600"/>
              </a:spcAft>
            </a:pPr>
            <a:r>
              <a:rPr lang="en-US" sz="1500" dirty="0">
                <a:solidFill>
                  <a:srgbClr val="243553"/>
                </a:solidFill>
                <a:latin typeface="Comic Sans MS"/>
                <a:cs typeface="Comic Sans MS"/>
              </a:rPr>
              <a:t>Advent is not as strict as Lent, and there are no rules for fasting, but it is meant to be a period of self-preparation. The purple </a:t>
            </a:r>
            <a:r>
              <a:rPr lang="en-US" sz="1500" dirty="0" err="1">
                <a:solidFill>
                  <a:srgbClr val="243553"/>
                </a:solidFill>
                <a:latin typeface="Comic Sans MS"/>
                <a:cs typeface="Comic Sans MS"/>
              </a:rPr>
              <a:t>colour</a:t>
            </a:r>
            <a:r>
              <a:rPr lang="en-US" sz="1500" dirty="0">
                <a:solidFill>
                  <a:srgbClr val="243553"/>
                </a:solidFill>
                <a:latin typeface="Comic Sans MS"/>
                <a:cs typeface="Comic Sans MS"/>
              </a:rPr>
              <a:t> associated with Advent is also the </a:t>
            </a:r>
            <a:r>
              <a:rPr lang="en-US" sz="1500" dirty="0" err="1">
                <a:solidFill>
                  <a:srgbClr val="243553"/>
                </a:solidFill>
                <a:latin typeface="Comic Sans MS"/>
                <a:cs typeface="Comic Sans MS"/>
              </a:rPr>
              <a:t>colour</a:t>
            </a:r>
            <a:r>
              <a:rPr lang="en-US" sz="1500" dirty="0">
                <a:solidFill>
                  <a:srgbClr val="243553"/>
                </a:solidFill>
                <a:latin typeface="Comic Sans MS"/>
                <a:cs typeface="Comic Sans MS"/>
              </a:rPr>
              <a:t> of penance. The faithful should fast during the first two weeks in particular and receive the Sacrament of Reconciliation. </a:t>
            </a:r>
          </a:p>
          <a:p>
            <a:pPr>
              <a:spcBef>
                <a:spcPts val="600"/>
              </a:spcBef>
              <a:spcAft>
                <a:spcPts val="600"/>
              </a:spcAft>
            </a:pPr>
            <a:r>
              <a:rPr lang="en-US" sz="1500" dirty="0">
                <a:solidFill>
                  <a:srgbClr val="243553"/>
                </a:solidFill>
                <a:latin typeface="Comic Sans MS"/>
                <a:cs typeface="Comic Sans MS"/>
              </a:rPr>
              <a:t>The </a:t>
            </a:r>
            <a:r>
              <a:rPr lang="en-US" sz="1500" dirty="0" err="1">
                <a:solidFill>
                  <a:srgbClr val="243553"/>
                </a:solidFill>
                <a:latin typeface="Comic Sans MS"/>
                <a:cs typeface="Comic Sans MS"/>
              </a:rPr>
              <a:t>colour</a:t>
            </a:r>
            <a:r>
              <a:rPr lang="en-US" sz="1500" dirty="0">
                <a:solidFill>
                  <a:srgbClr val="243553"/>
                </a:solidFill>
                <a:latin typeface="Comic Sans MS"/>
                <a:cs typeface="Comic Sans MS"/>
              </a:rPr>
              <a:t> of the Third Sunday of Advent is rose. This </a:t>
            </a:r>
            <a:r>
              <a:rPr lang="en-US" sz="1500" dirty="0" err="1">
                <a:solidFill>
                  <a:srgbClr val="243553"/>
                </a:solidFill>
                <a:latin typeface="Comic Sans MS"/>
                <a:cs typeface="Comic Sans MS"/>
              </a:rPr>
              <a:t>colour</a:t>
            </a:r>
            <a:r>
              <a:rPr lang="en-US" sz="1500" dirty="0">
                <a:solidFill>
                  <a:srgbClr val="243553"/>
                </a:solidFill>
                <a:latin typeface="Comic Sans MS"/>
                <a:cs typeface="Comic Sans MS"/>
              </a:rPr>
              <a:t> </a:t>
            </a:r>
            <a:r>
              <a:rPr lang="en-US" sz="1500" dirty="0" err="1">
                <a:solidFill>
                  <a:srgbClr val="243553"/>
                </a:solidFill>
                <a:latin typeface="Comic Sans MS"/>
                <a:cs typeface="Comic Sans MS"/>
              </a:rPr>
              <a:t>symbolises</a:t>
            </a:r>
            <a:r>
              <a:rPr lang="en-US" sz="1500" dirty="0">
                <a:solidFill>
                  <a:srgbClr val="243553"/>
                </a:solidFill>
                <a:latin typeface="Comic Sans MS"/>
                <a:cs typeface="Comic Sans MS"/>
              </a:rPr>
              <a:t> joy and represents the happiness we will experience when Jesus comes again. The Third Sunday is a day of anticipatory celebration. It is formerly called "Gaudete" Sunday; </a:t>
            </a:r>
            <a:r>
              <a:rPr lang="en-US" sz="1500" dirty="0" err="1">
                <a:solidFill>
                  <a:srgbClr val="243553"/>
                </a:solidFill>
                <a:latin typeface="Comic Sans MS"/>
                <a:cs typeface="Comic Sans MS"/>
              </a:rPr>
              <a:t>gaudete</a:t>
            </a:r>
            <a:r>
              <a:rPr lang="en-US" sz="1500" dirty="0">
                <a:solidFill>
                  <a:srgbClr val="243553"/>
                </a:solidFill>
                <a:latin typeface="Comic Sans MS"/>
                <a:cs typeface="Comic Sans MS"/>
              </a:rPr>
              <a:t> means "rejoice" in Latin. </a:t>
            </a:r>
          </a:p>
          <a:p>
            <a:pPr>
              <a:spcBef>
                <a:spcPts val="600"/>
              </a:spcBef>
              <a:spcAft>
                <a:spcPts val="600"/>
              </a:spcAft>
            </a:pPr>
            <a:r>
              <a:rPr lang="en-US" sz="1500" dirty="0">
                <a:solidFill>
                  <a:srgbClr val="243553"/>
                </a:solidFill>
                <a:latin typeface="Comic Sans MS"/>
                <a:cs typeface="Comic Sans MS"/>
              </a:rPr>
              <a:t>Finally, Sundays during Advent, just as during Lent, should not be given to fasting, but instead to celebration because we celebrate the resurrection </a:t>
            </a:r>
            <a:br>
              <a:rPr lang="en-US" sz="1500" dirty="0">
                <a:solidFill>
                  <a:srgbClr val="243553"/>
                </a:solidFill>
                <a:latin typeface="Comic Sans MS"/>
                <a:cs typeface="Comic Sans MS"/>
              </a:rPr>
            </a:br>
            <a:r>
              <a:rPr lang="en-US" sz="1500" dirty="0">
                <a:solidFill>
                  <a:srgbClr val="243553"/>
                </a:solidFill>
                <a:latin typeface="Comic Sans MS"/>
                <a:cs typeface="Comic Sans MS"/>
              </a:rPr>
              <a:t>of Our Lord every Sunday.  Source: Catholic online </a:t>
            </a:r>
          </a:p>
        </p:txBody>
      </p:sp>
      <p:sp>
        <p:nvSpPr>
          <p:cNvPr id="9" name="Title 1"/>
          <p:cNvSpPr txBox="1">
            <a:spLocks/>
          </p:cNvSpPr>
          <p:nvPr/>
        </p:nvSpPr>
        <p:spPr>
          <a:xfrm>
            <a:off x="633784" y="346427"/>
            <a:ext cx="8248354" cy="7684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400" b="0" i="0" kern="1200">
                <a:solidFill>
                  <a:schemeClr val="tx2"/>
                </a:solidFill>
                <a:latin typeface="Arial" charset="0"/>
                <a:ea typeface="+mj-ea"/>
                <a:cs typeface="+mj-cs"/>
              </a:defRPr>
            </a:lvl1pPr>
          </a:lstStyle>
          <a:p>
            <a:r>
              <a:rPr lang="en-AU" sz="3200" b="1" dirty="0">
                <a:solidFill>
                  <a:srgbClr val="0070C0"/>
                </a:solidFill>
                <a:latin typeface="Comic Sans MS" panose="030F0702030302020204" pitchFamily="66" charset="0"/>
              </a:rPr>
              <a:t>Advent… </a:t>
            </a:r>
            <a:r>
              <a:rPr lang="en-AU" sz="2400" b="1" dirty="0">
                <a:solidFill>
                  <a:srgbClr val="0070C0"/>
                </a:solidFill>
                <a:latin typeface="Comic Sans MS" panose="030F0702030302020204" pitchFamily="66" charset="0"/>
              </a:rPr>
              <a:t/>
            </a:r>
            <a:br>
              <a:rPr lang="en-AU" sz="2400" b="1" dirty="0">
                <a:solidFill>
                  <a:srgbClr val="0070C0"/>
                </a:solidFill>
                <a:latin typeface="Comic Sans MS" panose="030F0702030302020204" pitchFamily="66" charset="0"/>
              </a:rPr>
            </a:br>
            <a:r>
              <a:rPr lang="en-AU" sz="1500" dirty="0">
                <a:solidFill>
                  <a:srgbClr val="0070C0"/>
                </a:solidFill>
                <a:latin typeface="Comic Sans MS" panose="030F0702030302020204" pitchFamily="66" charset="0"/>
              </a:rPr>
              <a:t>preparing our hearts to receive the gift of Jesus at Christmas</a:t>
            </a:r>
          </a:p>
        </p:txBody>
      </p:sp>
      <p:sp>
        <p:nvSpPr>
          <p:cNvPr id="4" name="Rectangle 3"/>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313554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8"/>
            <a:ext cx="9144000" cy="6856251"/>
          </a:xfrm>
          <a:prstGeom prst="rect">
            <a:avLst/>
          </a:prstGeom>
        </p:spPr>
      </p:pic>
    </p:spTree>
    <p:extLst>
      <p:ext uri="{BB962C8B-B14F-4D97-AF65-F5344CB8AC3E}">
        <p14:creationId xmlns:p14="http://schemas.microsoft.com/office/powerpoint/2010/main" val="1155390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24498" y="463596"/>
            <a:ext cx="8162302" cy="1143000"/>
          </a:xfrm>
        </p:spPr>
        <p:txBody>
          <a:bodyPr>
            <a:normAutofit/>
          </a:bodyPr>
          <a:lstStyle/>
          <a:p>
            <a:pPr algn="l"/>
            <a:r>
              <a:rPr lang="en-US" dirty="0">
                <a:solidFill>
                  <a:srgbClr val="FFECB7"/>
                </a:solidFill>
                <a:latin typeface="Comic Sans MS"/>
                <a:cs typeface="Comic Sans MS"/>
              </a:rPr>
              <a:t>Week Four: A Week of Love</a:t>
            </a:r>
          </a:p>
        </p:txBody>
      </p:sp>
      <p:sp>
        <p:nvSpPr>
          <p:cNvPr id="3" name="Content Placeholder 2"/>
          <p:cNvSpPr>
            <a:spLocks noGrp="1"/>
          </p:cNvSpPr>
          <p:nvPr>
            <p:ph idx="1"/>
          </p:nvPr>
        </p:nvSpPr>
        <p:spPr>
          <a:xfrm>
            <a:off x="647910" y="1286790"/>
            <a:ext cx="2800140" cy="5230713"/>
          </a:xfrm>
        </p:spPr>
        <p:txBody>
          <a:bodyPr numCol="1" spcCol="324000">
            <a:noAutofit/>
          </a:bodyPr>
          <a:lstStyle/>
          <a:p>
            <a:pPr marL="0" indent="0">
              <a:buNone/>
            </a:pPr>
            <a:r>
              <a:rPr lang="en-US" sz="1500" dirty="0">
                <a:solidFill>
                  <a:schemeClr val="bg1"/>
                </a:solidFill>
                <a:latin typeface="Comic Sans MS"/>
                <a:cs typeface="Comic Sans MS"/>
              </a:rPr>
              <a:t>Lord Our God, </a:t>
            </a:r>
          </a:p>
          <a:p>
            <a:pPr marL="0" indent="0" algn="just">
              <a:buNone/>
            </a:pPr>
            <a:r>
              <a:rPr lang="en-US" sz="1500" dirty="0">
                <a:solidFill>
                  <a:schemeClr val="bg1"/>
                </a:solidFill>
                <a:latin typeface="Comic Sans MS"/>
                <a:cs typeface="Comic Sans MS"/>
              </a:rPr>
              <a:t>You are the source of all.  </a:t>
            </a:r>
          </a:p>
          <a:p>
            <a:pPr marL="0" indent="0" algn="just">
              <a:buNone/>
            </a:pPr>
            <a:r>
              <a:rPr lang="en-US" sz="1500" dirty="0">
                <a:solidFill>
                  <a:schemeClr val="bg1"/>
                </a:solidFill>
                <a:latin typeface="Comic Sans MS"/>
                <a:cs typeface="Comic Sans MS"/>
              </a:rPr>
              <a:t>Accompany us this Advent as we prepare for the coming of Jesus. Guide us and lead us Lord as we use our gifts of goodness to work as one to create the world you want. </a:t>
            </a:r>
          </a:p>
          <a:p>
            <a:pPr marL="0" indent="0" algn="just">
              <a:buNone/>
            </a:pPr>
            <a:r>
              <a:rPr lang="en-US" sz="1500" dirty="0">
                <a:solidFill>
                  <a:schemeClr val="bg1"/>
                </a:solidFill>
                <a:latin typeface="Comic Sans MS"/>
                <a:cs typeface="Comic Sans MS"/>
              </a:rPr>
              <a:t>Awake in my heart hope, peace, love and joy this Advent. </a:t>
            </a:r>
          </a:p>
          <a:p>
            <a:pPr marL="0" indent="0">
              <a:buNone/>
            </a:pPr>
            <a:r>
              <a:rPr lang="en-US" sz="1500" dirty="0">
                <a:solidFill>
                  <a:schemeClr val="bg1"/>
                </a:solidFill>
                <a:latin typeface="Comic Sans MS"/>
                <a:cs typeface="Comic Sans MS"/>
              </a:rPr>
              <a:t>We ask this prayer in </a:t>
            </a:r>
            <a:br>
              <a:rPr lang="en-US" sz="1500" dirty="0">
                <a:solidFill>
                  <a:schemeClr val="bg1"/>
                </a:solidFill>
                <a:latin typeface="Comic Sans MS"/>
                <a:cs typeface="Comic Sans MS"/>
              </a:rPr>
            </a:br>
            <a:r>
              <a:rPr lang="en-US" sz="1500" dirty="0">
                <a:solidFill>
                  <a:schemeClr val="bg1"/>
                </a:solidFill>
                <a:latin typeface="Comic Sans MS"/>
                <a:cs typeface="Comic Sans MS"/>
              </a:rPr>
              <a:t>Your name, </a:t>
            </a:r>
          </a:p>
          <a:p>
            <a:pPr marL="0" indent="0" algn="just">
              <a:buNone/>
            </a:pPr>
            <a:r>
              <a:rPr lang="en-US" sz="1500" dirty="0">
                <a:solidFill>
                  <a:schemeClr val="bg1"/>
                </a:solidFill>
                <a:latin typeface="Comic Sans MS"/>
                <a:cs typeface="Comic Sans MS"/>
              </a:rPr>
              <a:t>Amen. </a:t>
            </a:r>
          </a:p>
          <a:p>
            <a:pPr marL="0" indent="0">
              <a:buNone/>
            </a:pPr>
            <a:endParaRPr lang="en-US" sz="1500" b="1" dirty="0">
              <a:solidFill>
                <a:schemeClr val="bg1"/>
              </a:solidFill>
              <a:latin typeface="Comic Sans MS"/>
              <a:cs typeface="Comic Sans MS"/>
            </a:endParaRPr>
          </a:p>
          <a:p>
            <a:pPr marL="0" indent="0">
              <a:buNone/>
            </a:pPr>
            <a:endParaRPr lang="en-US" sz="1500" dirty="0">
              <a:solidFill>
                <a:schemeClr val="bg1"/>
              </a:solidFill>
            </a:endParaRPr>
          </a:p>
        </p:txBody>
      </p:sp>
    </p:spTree>
    <p:extLst>
      <p:ext uri="{BB962C8B-B14F-4D97-AF65-F5344CB8AC3E}">
        <p14:creationId xmlns:p14="http://schemas.microsoft.com/office/powerpoint/2010/main" val="119798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909" y="1096290"/>
            <a:ext cx="8038891" cy="5584595"/>
          </a:xfrm>
        </p:spPr>
        <p:txBody>
          <a:bodyPr numCol="2" spcCol="324000">
            <a:noAutofit/>
          </a:bodyPr>
          <a:lstStyle/>
          <a:p>
            <a:pPr marL="0" indent="0">
              <a:buNone/>
            </a:pPr>
            <a:r>
              <a:rPr lang="en-US" sz="1800" dirty="0">
                <a:solidFill>
                  <a:srgbClr val="4B989E"/>
                </a:solidFill>
                <a:latin typeface="Comic Sans MS"/>
                <a:cs typeface="Comic Sans MS"/>
              </a:rPr>
              <a:t>A reading from the holy Gospel according to Luke1:39-45 </a:t>
            </a:r>
          </a:p>
          <a:p>
            <a:pPr marL="0" indent="0">
              <a:buNone/>
            </a:pPr>
            <a:r>
              <a:rPr lang="en-US" sz="1800" dirty="0">
                <a:solidFill>
                  <a:srgbClr val="243553"/>
                </a:solidFill>
                <a:latin typeface="Comic Sans MS"/>
                <a:cs typeface="Comic Sans MS"/>
              </a:rPr>
              <a:t>Mary set out and went as quickly as she could to a town in the hill country of Judah. She went into Zechariah’s house and greeted Elizabeth. Now as soon as Elizabeth heard Mary’s greeting, the child leapt in her womb and Elizabeth was filled with the Holy Spirit. She gave a loud cry and said, ‘Of all women you are the most blessed, and blessed is the fruit of your womb. Why should I be </a:t>
            </a:r>
            <a:r>
              <a:rPr lang="en-US" sz="1800" dirty="0" err="1">
                <a:solidFill>
                  <a:srgbClr val="243553"/>
                </a:solidFill>
                <a:latin typeface="Comic Sans MS"/>
                <a:cs typeface="Comic Sans MS"/>
              </a:rPr>
              <a:t>honoured</a:t>
            </a:r>
            <a:r>
              <a:rPr lang="en-US" sz="1800" dirty="0">
                <a:solidFill>
                  <a:srgbClr val="243553"/>
                </a:solidFill>
                <a:latin typeface="Comic Sans MS"/>
                <a:cs typeface="Comic Sans MS"/>
              </a:rPr>
              <a:t> with a visit from the mother of my Lord? For the moment your greeting reached my ears, the child in my womb leapt for joy. Yes, blessed is she who believed that the promise made her by the Lord would be fulfilled.’ </a:t>
            </a:r>
          </a:p>
          <a:p>
            <a:pPr marL="0" indent="0">
              <a:buNone/>
            </a:pPr>
            <a:r>
              <a:rPr lang="en-US" sz="1800" b="1" dirty="0">
                <a:solidFill>
                  <a:srgbClr val="621D47"/>
                </a:solidFill>
                <a:latin typeface="Comic Sans MS"/>
                <a:cs typeface="Comic Sans MS"/>
              </a:rPr>
              <a:t>Reflection Questions</a:t>
            </a:r>
          </a:p>
          <a:p>
            <a:pPr marL="0" indent="0">
              <a:buNone/>
            </a:pPr>
            <a:r>
              <a:rPr lang="en-US" sz="1800" dirty="0">
                <a:solidFill>
                  <a:srgbClr val="621D47"/>
                </a:solidFill>
                <a:latin typeface="Comic Sans MS"/>
                <a:cs typeface="Comic Sans MS"/>
              </a:rPr>
              <a:t>What does Mary’s yes tell us of her faith and belief in God?</a:t>
            </a:r>
          </a:p>
          <a:p>
            <a:pPr marL="0" indent="0">
              <a:buNone/>
            </a:pPr>
            <a:r>
              <a:rPr lang="en-US" sz="1800" dirty="0">
                <a:solidFill>
                  <a:srgbClr val="621D47"/>
                </a:solidFill>
                <a:latin typeface="Comic Sans MS"/>
                <a:cs typeface="Comic Sans MS"/>
              </a:rPr>
              <a:t>How might you respond if asked to show complete faith in God?</a:t>
            </a:r>
          </a:p>
          <a:p>
            <a:pPr marL="0" indent="0">
              <a:buNone/>
            </a:pPr>
            <a:r>
              <a:rPr lang="en-US" sz="1800" dirty="0">
                <a:solidFill>
                  <a:srgbClr val="621D47"/>
                </a:solidFill>
                <a:latin typeface="Comic Sans MS"/>
                <a:cs typeface="Comic Sans MS"/>
              </a:rPr>
              <a:t>Elizabeth thought she would never have a baby. Why is it important that we keep faith in God?</a:t>
            </a:r>
          </a:p>
          <a:p>
            <a:pPr marL="0" indent="0">
              <a:buNone/>
            </a:pPr>
            <a:r>
              <a:rPr lang="en-US" sz="1800" dirty="0">
                <a:solidFill>
                  <a:srgbClr val="621D47"/>
                </a:solidFill>
                <a:latin typeface="Comic Sans MS"/>
                <a:cs typeface="Comic Sans MS"/>
              </a:rPr>
              <a:t>Do others recognise the spirit of God in you?</a:t>
            </a:r>
          </a:p>
          <a:p>
            <a:pPr marL="0" indent="0">
              <a:buNone/>
            </a:pPr>
            <a:r>
              <a:rPr lang="en-US" sz="1800" dirty="0">
                <a:solidFill>
                  <a:srgbClr val="621D47"/>
                </a:solidFill>
                <a:latin typeface="Comic Sans MS"/>
                <a:cs typeface="Comic Sans MS"/>
              </a:rPr>
              <a:t>Do you recognise the spirit of </a:t>
            </a:r>
            <a:r>
              <a:rPr lang="en-US" sz="1800" dirty="0" smtClean="0">
                <a:solidFill>
                  <a:srgbClr val="621D47"/>
                </a:solidFill>
                <a:latin typeface="Comic Sans MS"/>
                <a:cs typeface="Comic Sans MS"/>
              </a:rPr>
              <a:t/>
            </a:r>
            <a:br>
              <a:rPr lang="en-US" sz="1800" dirty="0" smtClean="0">
                <a:solidFill>
                  <a:srgbClr val="621D47"/>
                </a:solidFill>
                <a:latin typeface="Comic Sans MS"/>
                <a:cs typeface="Comic Sans MS"/>
              </a:rPr>
            </a:br>
            <a:r>
              <a:rPr lang="en-US" sz="1800" dirty="0" smtClean="0">
                <a:solidFill>
                  <a:srgbClr val="621D47"/>
                </a:solidFill>
                <a:latin typeface="Comic Sans MS"/>
                <a:cs typeface="Comic Sans MS"/>
              </a:rPr>
              <a:t>the </a:t>
            </a:r>
            <a:r>
              <a:rPr lang="en-US" sz="1800" dirty="0">
                <a:solidFill>
                  <a:srgbClr val="621D47"/>
                </a:solidFill>
                <a:latin typeface="Comic Sans MS"/>
                <a:cs typeface="Comic Sans MS"/>
              </a:rPr>
              <a:t>Lord in yourself?</a:t>
            </a:r>
          </a:p>
          <a:p>
            <a:pPr marL="0" indent="0">
              <a:buNone/>
            </a:pPr>
            <a:r>
              <a:rPr lang="en-US" sz="1800" dirty="0">
                <a:solidFill>
                  <a:srgbClr val="621D47"/>
                </a:solidFill>
                <a:latin typeface="Comic Sans MS"/>
                <a:cs typeface="Comic Sans MS"/>
              </a:rPr>
              <a:t>When do you see the </a:t>
            </a:r>
            <a:r>
              <a:rPr lang="en-US" sz="1800" dirty="0" smtClean="0">
                <a:solidFill>
                  <a:srgbClr val="621D47"/>
                </a:solidFill>
                <a:latin typeface="Comic Sans MS"/>
                <a:cs typeface="Comic Sans MS"/>
              </a:rPr>
              <a:t/>
            </a:r>
            <a:br>
              <a:rPr lang="en-US" sz="1800" dirty="0" smtClean="0">
                <a:solidFill>
                  <a:srgbClr val="621D47"/>
                </a:solidFill>
                <a:latin typeface="Comic Sans MS"/>
                <a:cs typeface="Comic Sans MS"/>
              </a:rPr>
            </a:br>
            <a:r>
              <a:rPr lang="en-US" sz="1800" dirty="0" smtClean="0">
                <a:solidFill>
                  <a:srgbClr val="621D47"/>
                </a:solidFill>
                <a:latin typeface="Comic Sans MS"/>
                <a:cs typeface="Comic Sans MS"/>
              </a:rPr>
              <a:t>spirit </a:t>
            </a:r>
            <a:r>
              <a:rPr lang="en-US" sz="1800" dirty="0">
                <a:solidFill>
                  <a:srgbClr val="621D47"/>
                </a:solidFill>
                <a:latin typeface="Comic Sans MS"/>
                <a:cs typeface="Comic Sans MS"/>
              </a:rPr>
              <a:t>of </a:t>
            </a:r>
            <a:r>
              <a:rPr lang="en-US" sz="1800" dirty="0" smtClean="0">
                <a:solidFill>
                  <a:srgbClr val="621D47"/>
                </a:solidFill>
                <a:latin typeface="Comic Sans MS"/>
                <a:cs typeface="Comic Sans MS"/>
              </a:rPr>
              <a:t>the </a:t>
            </a:r>
            <a:r>
              <a:rPr lang="en-US" sz="1800" dirty="0">
                <a:solidFill>
                  <a:srgbClr val="621D47"/>
                </a:solidFill>
                <a:latin typeface="Comic Sans MS"/>
                <a:cs typeface="Comic Sans MS"/>
              </a:rPr>
              <a:t>Lord in </a:t>
            </a:r>
            <a:r>
              <a:rPr lang="en-US" sz="1800" dirty="0" smtClean="0">
                <a:solidFill>
                  <a:srgbClr val="621D47"/>
                </a:solidFill>
                <a:latin typeface="Comic Sans MS"/>
                <a:cs typeface="Comic Sans MS"/>
              </a:rPr>
              <a:t/>
            </a:r>
            <a:br>
              <a:rPr lang="en-US" sz="1800" dirty="0" smtClean="0">
                <a:solidFill>
                  <a:srgbClr val="621D47"/>
                </a:solidFill>
                <a:latin typeface="Comic Sans MS"/>
                <a:cs typeface="Comic Sans MS"/>
              </a:rPr>
            </a:br>
            <a:r>
              <a:rPr lang="en-US" sz="1800" dirty="0" smtClean="0">
                <a:solidFill>
                  <a:srgbClr val="621D47"/>
                </a:solidFill>
                <a:latin typeface="Comic Sans MS"/>
                <a:cs typeface="Comic Sans MS"/>
              </a:rPr>
              <a:t>others</a:t>
            </a:r>
            <a:r>
              <a:rPr lang="en-US" sz="1800" dirty="0">
                <a:solidFill>
                  <a:srgbClr val="621D47"/>
                </a:solidFill>
                <a:latin typeface="Comic Sans MS"/>
                <a:cs typeface="Comic Sans MS"/>
              </a:rPr>
              <a:t>?</a:t>
            </a:r>
          </a:p>
          <a:p>
            <a:pPr marL="0" indent="0">
              <a:buNone/>
            </a:pPr>
            <a:r>
              <a:rPr lang="en-US" sz="1800" dirty="0">
                <a:solidFill>
                  <a:srgbClr val="621D47"/>
                </a:solidFill>
                <a:latin typeface="Comic Sans MS"/>
                <a:cs typeface="Comic Sans MS"/>
              </a:rPr>
              <a:t>What do you think God </a:t>
            </a:r>
            <a:br>
              <a:rPr lang="en-US" sz="1800" dirty="0">
                <a:solidFill>
                  <a:srgbClr val="621D47"/>
                </a:solidFill>
                <a:latin typeface="Comic Sans MS"/>
                <a:cs typeface="Comic Sans MS"/>
              </a:rPr>
            </a:br>
            <a:r>
              <a:rPr lang="en-US" sz="1800" dirty="0">
                <a:solidFill>
                  <a:srgbClr val="621D47"/>
                </a:solidFill>
                <a:latin typeface="Comic Sans MS"/>
                <a:cs typeface="Comic Sans MS"/>
              </a:rPr>
              <a:t>has in his plan for us? </a:t>
            </a:r>
          </a:p>
          <a:p>
            <a:pPr marL="0" indent="0">
              <a:buNone/>
            </a:pPr>
            <a:endParaRPr lang="en-US" sz="1800" dirty="0">
              <a:solidFill>
                <a:srgbClr val="002060"/>
              </a:solidFill>
            </a:endParaRPr>
          </a:p>
        </p:txBody>
      </p:sp>
      <p:sp>
        <p:nvSpPr>
          <p:cNvPr id="2" name="Title 1"/>
          <p:cNvSpPr>
            <a:spLocks noGrp="1"/>
          </p:cNvSpPr>
          <p:nvPr>
            <p:ph type="title"/>
          </p:nvPr>
        </p:nvSpPr>
        <p:spPr>
          <a:xfrm>
            <a:off x="524498" y="274638"/>
            <a:ext cx="8162302" cy="1143000"/>
          </a:xfrm>
        </p:spPr>
        <p:txBody>
          <a:bodyPr>
            <a:normAutofit/>
          </a:bodyPr>
          <a:lstStyle/>
          <a:p>
            <a:pPr algn="l"/>
            <a:r>
              <a:rPr lang="en-US" dirty="0">
                <a:solidFill>
                  <a:srgbClr val="407DB0"/>
                </a:solidFill>
                <a:latin typeface="Comic Sans MS"/>
                <a:cs typeface="Comic Sans MS"/>
              </a:rPr>
              <a:t>Week Four: A Week of Love</a:t>
            </a:r>
          </a:p>
        </p:txBody>
      </p:sp>
      <p:sp>
        <p:nvSpPr>
          <p:cNvPr id="9" name="Rectangle 8"/>
          <p:cNvSpPr/>
          <p:nvPr/>
        </p:nvSpPr>
        <p:spPr>
          <a:xfrm>
            <a:off x="586159" y="6501883"/>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914" y="4449203"/>
            <a:ext cx="2339930" cy="2533135"/>
          </a:xfrm>
          <a:prstGeom prst="rect">
            <a:avLst/>
          </a:prstGeom>
        </p:spPr>
      </p:pic>
    </p:spTree>
    <p:extLst>
      <p:ext uri="{BB962C8B-B14F-4D97-AF65-F5344CB8AC3E}">
        <p14:creationId xmlns:p14="http://schemas.microsoft.com/office/powerpoint/2010/main" val="643499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98" y="274638"/>
            <a:ext cx="8162302" cy="1143000"/>
          </a:xfrm>
        </p:spPr>
        <p:txBody>
          <a:bodyPr>
            <a:normAutofit/>
          </a:bodyPr>
          <a:lstStyle/>
          <a:p>
            <a:pPr algn="l"/>
            <a:r>
              <a:rPr lang="en-US" dirty="0">
                <a:solidFill>
                  <a:srgbClr val="407DB0"/>
                </a:solidFill>
                <a:latin typeface="Comic Sans MS"/>
                <a:cs typeface="Comic Sans MS"/>
              </a:rPr>
              <a:t>Rebecca: An Act of Love</a:t>
            </a:r>
          </a:p>
        </p:txBody>
      </p:sp>
      <p:sp>
        <p:nvSpPr>
          <p:cNvPr id="3" name="Content Placeholder 2"/>
          <p:cNvSpPr>
            <a:spLocks noGrp="1"/>
          </p:cNvSpPr>
          <p:nvPr>
            <p:ph idx="1"/>
          </p:nvPr>
        </p:nvSpPr>
        <p:spPr>
          <a:xfrm>
            <a:off x="547585" y="1077239"/>
            <a:ext cx="8472590" cy="5364406"/>
          </a:xfrm>
        </p:spPr>
        <p:txBody>
          <a:bodyPr numCol="2" spcCol="324000">
            <a:noAutofit/>
          </a:bodyPr>
          <a:lstStyle/>
          <a:p>
            <a:pPr marL="0" indent="0">
              <a:lnSpc>
                <a:spcPct val="110000"/>
              </a:lnSpc>
              <a:buNone/>
            </a:pPr>
            <a:r>
              <a:rPr lang="en-AU" sz="1400" dirty="0">
                <a:solidFill>
                  <a:srgbClr val="243553"/>
                </a:solidFill>
                <a:latin typeface="Comic Sans MS"/>
                <a:cs typeface="Comic Sans MS"/>
              </a:rPr>
              <a:t>When crisis or disadvantage enters people’s lives they often don’t know how to make a start with solving their problems. </a:t>
            </a:r>
            <a:r>
              <a:rPr lang="en-AU" sz="1400" dirty="0" err="1">
                <a:solidFill>
                  <a:srgbClr val="243553"/>
                </a:solidFill>
                <a:latin typeface="Comic Sans MS"/>
                <a:cs typeface="Comic Sans MS"/>
              </a:rPr>
              <a:t>CatholicCare</a:t>
            </a:r>
            <a:r>
              <a:rPr lang="en-AU" sz="1400" dirty="0">
                <a:solidFill>
                  <a:srgbClr val="243553"/>
                </a:solidFill>
                <a:latin typeface="Comic Sans MS"/>
                <a:cs typeface="Comic Sans MS"/>
              </a:rPr>
              <a:t> runs a service available free to all called </a:t>
            </a:r>
            <a:r>
              <a:rPr lang="en-AU" sz="1400" dirty="0" err="1">
                <a:solidFill>
                  <a:srgbClr val="243553"/>
                </a:solidFill>
                <a:latin typeface="Comic Sans MS"/>
                <a:cs typeface="Comic Sans MS"/>
              </a:rPr>
              <a:t>CCareline</a:t>
            </a:r>
            <a:r>
              <a:rPr lang="en-AU" sz="1400" dirty="0">
                <a:solidFill>
                  <a:srgbClr val="243553"/>
                </a:solidFill>
                <a:latin typeface="Comic Sans MS"/>
                <a:cs typeface="Comic Sans MS"/>
              </a:rPr>
              <a:t>. One counsellor, Rebecca, wrote how working at </a:t>
            </a:r>
            <a:r>
              <a:rPr lang="en-AU" sz="1400" dirty="0" err="1">
                <a:solidFill>
                  <a:srgbClr val="243553"/>
                </a:solidFill>
                <a:latin typeface="Comic Sans MS"/>
                <a:cs typeface="Comic Sans MS"/>
              </a:rPr>
              <a:t>CCareline</a:t>
            </a:r>
            <a:r>
              <a:rPr lang="en-AU" sz="1400" dirty="0">
                <a:solidFill>
                  <a:srgbClr val="243553"/>
                </a:solidFill>
                <a:latin typeface="Comic Sans MS"/>
                <a:cs typeface="Comic Sans MS"/>
              </a:rPr>
              <a:t> is an act of love.</a:t>
            </a:r>
          </a:p>
          <a:p>
            <a:pPr marL="0" indent="0">
              <a:lnSpc>
                <a:spcPct val="110000"/>
              </a:lnSpc>
              <a:buNone/>
            </a:pPr>
            <a:r>
              <a:rPr lang="en-AU" sz="1400" dirty="0">
                <a:solidFill>
                  <a:srgbClr val="243553"/>
                </a:solidFill>
                <a:latin typeface="Comic Sans MS"/>
                <a:cs typeface="Comic Sans MS"/>
              </a:rPr>
              <a:t>“Every day I do my best to give people hope that things will be OK. Sometimes people call when they are lonely and need a chat. I find that there are many elderly people in our community who are isolated in their homes, and they need someone to talk through their worries with. </a:t>
            </a:r>
          </a:p>
          <a:p>
            <a:pPr marL="0" indent="0">
              <a:lnSpc>
                <a:spcPct val="110000"/>
              </a:lnSpc>
              <a:buNone/>
            </a:pPr>
            <a:r>
              <a:rPr lang="en-AU" sz="1400" dirty="0">
                <a:solidFill>
                  <a:srgbClr val="243553"/>
                </a:solidFill>
                <a:latin typeface="Comic Sans MS"/>
                <a:cs typeface="Comic Sans MS"/>
              </a:rPr>
              <a:t>Often people will call when they are at crisis point. Not long ago we received a phone call from a school principal who wanted to help a family but didn’t know what to do. There were four kids in the family, aged 5, 7, 10 and 13. The family had moved to Australia from overseas and they didn’t have any local friends or family to help them out. The five and seven-year-old were having troubles at school, and the mother was very worried about them. The family was also at risk of losing their home because they could not afford to pay rent. Once the principal got in touch with us we were able to link the family in with services to help them get back on their feet. We made sure that the family had somewhere safe and secure to live, and that the children could focus at school without worrying about issues at home.” </a:t>
            </a:r>
          </a:p>
          <a:p>
            <a:pPr marL="0" indent="0">
              <a:lnSpc>
                <a:spcPct val="110000"/>
              </a:lnSpc>
              <a:buNone/>
            </a:pPr>
            <a:r>
              <a:rPr lang="en-AU" sz="1400" dirty="0">
                <a:solidFill>
                  <a:srgbClr val="243553"/>
                </a:solidFill>
                <a:latin typeface="Comic Sans MS"/>
                <a:cs typeface="Comic Sans MS"/>
              </a:rPr>
              <a:t>The  </a:t>
            </a:r>
            <a:r>
              <a:rPr lang="en-AU" sz="1400" dirty="0" err="1">
                <a:solidFill>
                  <a:srgbClr val="243553"/>
                </a:solidFill>
                <a:latin typeface="Comic Sans MS"/>
                <a:cs typeface="Comic Sans MS"/>
              </a:rPr>
              <a:t>CCareline</a:t>
            </a:r>
            <a:r>
              <a:rPr lang="en-AU" sz="1400" dirty="0">
                <a:solidFill>
                  <a:srgbClr val="243553"/>
                </a:solidFill>
                <a:latin typeface="Comic Sans MS"/>
                <a:cs typeface="Comic Sans MS"/>
              </a:rPr>
              <a:t> team also visits elderly people needing assistance in their homes to tailor services to their unique needs, providing a single contact from first telephone call until services are established.  </a:t>
            </a:r>
            <a:endParaRPr lang="en-US" sz="1400" b="1" dirty="0">
              <a:solidFill>
                <a:srgbClr val="243553"/>
              </a:solidFill>
              <a:latin typeface="Comic Sans MS"/>
              <a:cs typeface="Comic Sans MS"/>
            </a:endParaRPr>
          </a:p>
          <a:p>
            <a:pPr marL="0" indent="0">
              <a:lnSpc>
                <a:spcPct val="110000"/>
              </a:lnSpc>
              <a:buNone/>
            </a:pPr>
            <a:r>
              <a:rPr lang="en-AU" sz="1400" dirty="0">
                <a:solidFill>
                  <a:srgbClr val="243553"/>
                </a:solidFill>
                <a:latin typeface="Comic Sans MS"/>
                <a:cs typeface="Comic Sans MS"/>
              </a:rPr>
              <a:t>The team at CCareline have the </a:t>
            </a:r>
            <a:br>
              <a:rPr lang="en-AU" sz="1400" dirty="0">
                <a:solidFill>
                  <a:srgbClr val="243553"/>
                </a:solidFill>
                <a:latin typeface="Comic Sans MS"/>
                <a:cs typeface="Comic Sans MS"/>
              </a:rPr>
            </a:br>
            <a:r>
              <a:rPr lang="en-AU" sz="1400" dirty="0">
                <a:solidFill>
                  <a:srgbClr val="243553"/>
                </a:solidFill>
                <a:latin typeface="Comic Sans MS"/>
                <a:cs typeface="Comic Sans MS"/>
              </a:rPr>
              <a:t>best job in the world… they get </a:t>
            </a:r>
            <a:br>
              <a:rPr lang="en-AU" sz="1400" dirty="0">
                <a:solidFill>
                  <a:srgbClr val="243553"/>
                </a:solidFill>
                <a:latin typeface="Comic Sans MS"/>
                <a:cs typeface="Comic Sans MS"/>
              </a:rPr>
            </a:br>
            <a:r>
              <a:rPr lang="en-AU" sz="1400" dirty="0">
                <a:solidFill>
                  <a:srgbClr val="243553"/>
                </a:solidFill>
                <a:latin typeface="Comic Sans MS"/>
                <a:cs typeface="Comic Sans MS"/>
              </a:rPr>
              <a:t>to help people who are looking </a:t>
            </a:r>
            <a:br>
              <a:rPr lang="en-AU" sz="1400" dirty="0">
                <a:solidFill>
                  <a:srgbClr val="243553"/>
                </a:solidFill>
                <a:latin typeface="Comic Sans MS"/>
                <a:cs typeface="Comic Sans MS"/>
              </a:rPr>
            </a:br>
            <a:r>
              <a:rPr lang="en-AU" sz="1400" dirty="0">
                <a:solidFill>
                  <a:srgbClr val="243553"/>
                </a:solidFill>
                <a:latin typeface="Comic Sans MS"/>
                <a:cs typeface="Comic Sans MS"/>
              </a:rPr>
              <a:t>for help.  Giving people the </a:t>
            </a:r>
            <a:br>
              <a:rPr lang="en-AU" sz="1400" dirty="0">
                <a:solidFill>
                  <a:srgbClr val="243553"/>
                </a:solidFill>
                <a:latin typeface="Comic Sans MS"/>
                <a:cs typeface="Comic Sans MS"/>
              </a:rPr>
            </a:br>
            <a:r>
              <a:rPr lang="en-AU" sz="1400" dirty="0">
                <a:solidFill>
                  <a:srgbClr val="243553"/>
                </a:solidFill>
                <a:latin typeface="Comic Sans MS"/>
                <a:cs typeface="Comic Sans MS"/>
              </a:rPr>
              <a:t>help they need is an act </a:t>
            </a:r>
            <a:br>
              <a:rPr lang="en-AU" sz="1400" dirty="0">
                <a:solidFill>
                  <a:srgbClr val="243553"/>
                </a:solidFill>
                <a:latin typeface="Comic Sans MS"/>
                <a:cs typeface="Comic Sans MS"/>
              </a:rPr>
            </a:br>
            <a:r>
              <a:rPr lang="en-AU" sz="1400" dirty="0">
                <a:solidFill>
                  <a:srgbClr val="243553"/>
                </a:solidFill>
                <a:latin typeface="Comic Sans MS"/>
                <a:cs typeface="Comic Sans MS"/>
              </a:rPr>
              <a:t>of love. </a:t>
            </a:r>
          </a:p>
        </p:txBody>
      </p:sp>
      <p:sp>
        <p:nvSpPr>
          <p:cNvPr id="9" name="Rectangle 8"/>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914" y="4449203"/>
            <a:ext cx="2339930" cy="2533135"/>
          </a:xfrm>
          <a:prstGeom prst="rect">
            <a:avLst/>
          </a:prstGeom>
        </p:spPr>
      </p:pic>
    </p:spTree>
    <p:extLst>
      <p:ext uri="{BB962C8B-B14F-4D97-AF65-F5344CB8AC3E}">
        <p14:creationId xmlns:p14="http://schemas.microsoft.com/office/powerpoint/2010/main" val="1288431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98" y="274638"/>
            <a:ext cx="8162302" cy="1143000"/>
          </a:xfrm>
        </p:spPr>
        <p:txBody>
          <a:bodyPr>
            <a:normAutofit/>
          </a:bodyPr>
          <a:lstStyle/>
          <a:p>
            <a:pPr algn="l"/>
            <a:r>
              <a:rPr lang="en-US" dirty="0">
                <a:solidFill>
                  <a:srgbClr val="407DB0"/>
                </a:solidFill>
                <a:latin typeface="Comic Sans MS"/>
                <a:cs typeface="Comic Sans MS"/>
              </a:rPr>
              <a:t>Reflection</a:t>
            </a:r>
          </a:p>
        </p:txBody>
      </p:sp>
      <p:sp>
        <p:nvSpPr>
          <p:cNvPr id="3" name="Content Placeholder 2"/>
          <p:cNvSpPr>
            <a:spLocks noGrp="1"/>
          </p:cNvSpPr>
          <p:nvPr>
            <p:ph idx="1"/>
          </p:nvPr>
        </p:nvSpPr>
        <p:spPr>
          <a:xfrm>
            <a:off x="533609" y="991515"/>
            <a:ext cx="8038891" cy="5230713"/>
          </a:xfrm>
        </p:spPr>
        <p:txBody>
          <a:bodyPr numCol="1" spcCol="324000">
            <a:normAutofit/>
          </a:bodyPr>
          <a:lstStyle/>
          <a:p>
            <a:pPr>
              <a:lnSpc>
                <a:spcPct val="110000"/>
              </a:lnSpc>
              <a:spcBef>
                <a:spcPts val="600"/>
              </a:spcBef>
              <a:spcAft>
                <a:spcPts val="600"/>
              </a:spcAft>
            </a:pPr>
            <a:r>
              <a:rPr lang="en-US" sz="1800" dirty="0">
                <a:solidFill>
                  <a:srgbClr val="4B989E"/>
                </a:solidFill>
                <a:latin typeface="Comic Sans MS"/>
                <a:cs typeface="Comic Sans MS"/>
              </a:rPr>
              <a:t>Rebecca shows love by listening and helping others. How do you show God’s love to others? </a:t>
            </a:r>
          </a:p>
          <a:p>
            <a:pPr>
              <a:lnSpc>
                <a:spcPct val="110000"/>
              </a:lnSpc>
              <a:spcBef>
                <a:spcPts val="600"/>
              </a:spcBef>
              <a:spcAft>
                <a:spcPts val="600"/>
              </a:spcAft>
            </a:pPr>
            <a:r>
              <a:rPr lang="en-US" sz="1800" dirty="0">
                <a:solidFill>
                  <a:srgbClr val="243553"/>
                </a:solidFill>
                <a:latin typeface="Comic Sans MS"/>
                <a:cs typeface="Comic Sans MS"/>
              </a:rPr>
              <a:t>What have you done to share the spirit of Advent with others this year?</a:t>
            </a:r>
          </a:p>
          <a:p>
            <a:pPr>
              <a:lnSpc>
                <a:spcPct val="110000"/>
              </a:lnSpc>
              <a:spcBef>
                <a:spcPts val="600"/>
              </a:spcBef>
              <a:spcAft>
                <a:spcPts val="600"/>
              </a:spcAft>
            </a:pPr>
            <a:r>
              <a:rPr lang="en-US" sz="1800" dirty="0">
                <a:solidFill>
                  <a:srgbClr val="4B989E"/>
                </a:solidFill>
                <a:latin typeface="Comic Sans MS"/>
                <a:cs typeface="Comic Sans MS"/>
              </a:rPr>
              <a:t>How can you open your heart to receiving God’s love this Advent?</a:t>
            </a:r>
          </a:p>
          <a:p>
            <a:pPr>
              <a:lnSpc>
                <a:spcPct val="110000"/>
              </a:lnSpc>
              <a:spcBef>
                <a:spcPts val="600"/>
              </a:spcBef>
              <a:spcAft>
                <a:spcPts val="600"/>
              </a:spcAft>
            </a:pPr>
            <a:r>
              <a:rPr lang="en-US" sz="1800" dirty="0">
                <a:solidFill>
                  <a:srgbClr val="243553"/>
                </a:solidFill>
                <a:latin typeface="Comic Sans MS"/>
                <a:cs typeface="Comic Sans MS"/>
              </a:rPr>
              <a:t>How can I show love to my </a:t>
            </a:r>
            <a:r>
              <a:rPr lang="en-US" sz="1800" dirty="0" err="1">
                <a:solidFill>
                  <a:srgbClr val="243553"/>
                </a:solidFill>
                <a:latin typeface="Comic Sans MS"/>
                <a:cs typeface="Comic Sans MS"/>
              </a:rPr>
              <a:t>neighbours</a:t>
            </a:r>
            <a:r>
              <a:rPr lang="en-US" sz="1800" dirty="0">
                <a:solidFill>
                  <a:srgbClr val="243553"/>
                </a:solidFill>
                <a:latin typeface="Comic Sans MS"/>
                <a:cs typeface="Comic Sans MS"/>
              </a:rPr>
              <a:t> this Advent? </a:t>
            </a:r>
          </a:p>
          <a:p>
            <a:pPr>
              <a:lnSpc>
                <a:spcPct val="110000"/>
              </a:lnSpc>
              <a:spcBef>
                <a:spcPts val="600"/>
              </a:spcBef>
              <a:spcAft>
                <a:spcPts val="600"/>
              </a:spcAft>
            </a:pPr>
            <a:r>
              <a:rPr lang="en-US" sz="1800" dirty="0">
                <a:solidFill>
                  <a:srgbClr val="4B989E"/>
                </a:solidFill>
                <a:latin typeface="Comic Sans MS"/>
                <a:cs typeface="Comic Sans MS"/>
              </a:rPr>
              <a:t>Were you aware of </a:t>
            </a:r>
            <a:r>
              <a:rPr lang="en-US" sz="1800" dirty="0" err="1">
                <a:solidFill>
                  <a:srgbClr val="4B989E"/>
                </a:solidFill>
                <a:latin typeface="Comic Sans MS"/>
                <a:cs typeface="Comic Sans MS"/>
              </a:rPr>
              <a:t>CatholicCare</a:t>
            </a:r>
            <a:r>
              <a:rPr lang="en-US" sz="1800" dirty="0">
                <a:solidFill>
                  <a:srgbClr val="4B989E"/>
                </a:solidFill>
                <a:latin typeface="Comic Sans MS"/>
                <a:cs typeface="Comic Sans MS"/>
              </a:rPr>
              <a:t> and the important work they are doing in our city? How can you help spread their good news to others?</a:t>
            </a:r>
          </a:p>
          <a:p>
            <a:pPr>
              <a:lnSpc>
                <a:spcPct val="110000"/>
              </a:lnSpc>
              <a:spcBef>
                <a:spcPts val="600"/>
              </a:spcBef>
              <a:spcAft>
                <a:spcPts val="600"/>
              </a:spcAft>
            </a:pPr>
            <a:r>
              <a:rPr lang="en-US" sz="1800" dirty="0">
                <a:solidFill>
                  <a:srgbClr val="243553"/>
                </a:solidFill>
                <a:latin typeface="Comic Sans MS"/>
                <a:cs typeface="Comic Sans MS"/>
              </a:rPr>
              <a:t>What are you most proud of this Advent?</a:t>
            </a:r>
          </a:p>
          <a:p>
            <a:pPr>
              <a:lnSpc>
                <a:spcPct val="110000"/>
              </a:lnSpc>
              <a:spcBef>
                <a:spcPts val="600"/>
              </a:spcBef>
              <a:spcAft>
                <a:spcPts val="600"/>
              </a:spcAft>
            </a:pPr>
            <a:r>
              <a:rPr lang="en-US" sz="1800" dirty="0">
                <a:solidFill>
                  <a:srgbClr val="4B989E"/>
                </a:solidFill>
                <a:latin typeface="Comic Sans MS"/>
                <a:cs typeface="Comic Sans MS"/>
              </a:rPr>
              <a:t>How does my support of the Gifts of Goodness campaign make</a:t>
            </a:r>
            <a:br>
              <a:rPr lang="en-US" sz="1800" dirty="0">
                <a:solidFill>
                  <a:srgbClr val="4B989E"/>
                </a:solidFill>
                <a:latin typeface="Comic Sans MS"/>
                <a:cs typeface="Comic Sans MS"/>
              </a:rPr>
            </a:br>
            <a:r>
              <a:rPr lang="en-US" sz="1800" dirty="0">
                <a:solidFill>
                  <a:srgbClr val="4B989E"/>
                </a:solidFill>
                <a:latin typeface="Comic Sans MS"/>
                <a:cs typeface="Comic Sans MS"/>
              </a:rPr>
              <a:t>a difference in the lives of others?</a:t>
            </a:r>
          </a:p>
          <a:p>
            <a:pPr marL="0" indent="0">
              <a:spcBef>
                <a:spcPts val="600"/>
              </a:spcBef>
              <a:spcAft>
                <a:spcPts val="600"/>
              </a:spcAft>
              <a:buNone/>
            </a:pPr>
            <a:endParaRPr lang="en-US" sz="1800" dirty="0">
              <a:solidFill>
                <a:srgbClr val="002060"/>
              </a:solidFill>
            </a:endParaRPr>
          </a:p>
          <a:p>
            <a:pPr marL="0" indent="0">
              <a:spcBef>
                <a:spcPts val="600"/>
              </a:spcBef>
              <a:spcAft>
                <a:spcPts val="600"/>
              </a:spcAft>
              <a:buNone/>
            </a:pPr>
            <a:endParaRPr lang="en-US" sz="1800" dirty="0">
              <a:solidFill>
                <a:srgbClr val="002060"/>
              </a:solidFill>
              <a:cs typeface="Arial"/>
            </a:endParaRPr>
          </a:p>
          <a:p>
            <a:pPr marL="0" indent="0">
              <a:spcBef>
                <a:spcPts val="600"/>
              </a:spcBef>
              <a:spcAft>
                <a:spcPts val="600"/>
              </a:spcAft>
              <a:buNone/>
            </a:pPr>
            <a:endParaRPr lang="en-US" sz="1800" b="1" dirty="0">
              <a:solidFill>
                <a:srgbClr val="002060"/>
              </a:solidFill>
              <a:latin typeface="Comic Sans MS"/>
              <a:cs typeface="Comic Sans MS"/>
            </a:endParaRPr>
          </a:p>
          <a:p>
            <a:pPr marL="0" indent="0">
              <a:spcBef>
                <a:spcPts val="600"/>
              </a:spcBef>
              <a:spcAft>
                <a:spcPts val="600"/>
              </a:spcAft>
              <a:buNone/>
            </a:pPr>
            <a:endParaRPr lang="en-US" dirty="0">
              <a:solidFill>
                <a:srgbClr val="002060"/>
              </a:solidFill>
            </a:endParaRPr>
          </a:p>
        </p:txBody>
      </p:sp>
      <p:sp>
        <p:nvSpPr>
          <p:cNvPr id="9" name="Rectangle 8"/>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914" y="4449203"/>
            <a:ext cx="2339930" cy="2533135"/>
          </a:xfrm>
          <a:prstGeom prst="rect">
            <a:avLst/>
          </a:prstGeom>
        </p:spPr>
      </p:pic>
    </p:spTree>
    <p:extLst>
      <p:ext uri="{BB962C8B-B14F-4D97-AF65-F5344CB8AC3E}">
        <p14:creationId xmlns:p14="http://schemas.microsoft.com/office/powerpoint/2010/main" val="93389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23" y="541338"/>
            <a:ext cx="8162302" cy="1143000"/>
          </a:xfrm>
        </p:spPr>
        <p:txBody>
          <a:bodyPr>
            <a:normAutofit/>
          </a:bodyPr>
          <a:lstStyle/>
          <a:p>
            <a:pPr algn="l"/>
            <a:r>
              <a:rPr lang="en-US" dirty="0">
                <a:solidFill>
                  <a:srgbClr val="407DB0"/>
                </a:solidFill>
                <a:latin typeface="Comic Sans MS"/>
                <a:cs typeface="Comic Sans MS"/>
              </a:rPr>
              <a:t>See, Judge, Act</a:t>
            </a:r>
          </a:p>
        </p:txBody>
      </p:sp>
      <p:sp>
        <p:nvSpPr>
          <p:cNvPr id="10" name="Content Placeholder 2"/>
          <p:cNvSpPr txBox="1">
            <a:spLocks/>
          </p:cNvSpPr>
          <p:nvPr/>
        </p:nvSpPr>
        <p:spPr>
          <a:xfrm>
            <a:off x="457200" y="1600206"/>
            <a:ext cx="8229600" cy="4917001"/>
          </a:xfrm>
          <a:prstGeom prst="rect">
            <a:avLst/>
          </a:prstGeom>
        </p:spPr>
        <p:txBody>
          <a:bodyPr vert="horz" lIns="0" tIns="0" rIns="0" bIns="0" numCol="1" spcCol="288000" rtlCol="0">
            <a:noAutofit/>
          </a:bodyPr>
          <a:lstStyle>
            <a:lvl1pPr marL="0" indent="0" algn="l" defTabSz="914400" rtl="0" eaLnBrk="1" latinLnBrk="0" hangingPunct="1">
              <a:lnSpc>
                <a:spcPct val="90000"/>
              </a:lnSpc>
              <a:spcBef>
                <a:spcPts val="1000"/>
              </a:spcBef>
              <a:buClr>
                <a:schemeClr val="tx2"/>
              </a:buClr>
              <a:buFontTx/>
              <a:buNone/>
              <a:defRPr sz="1700" b="0" i="0" kern="1200">
                <a:solidFill>
                  <a:schemeClr val="tx1"/>
                </a:solidFill>
                <a:latin typeface="Arial" charset="0"/>
                <a:ea typeface="+mn-ea"/>
                <a:cs typeface="+mn-cs"/>
              </a:defRPr>
            </a:lvl1pPr>
            <a:lvl2pPr marL="446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2pPr>
            <a:lvl3pPr marL="806400" indent="-228600" algn="l" defTabSz="914400" rtl="0" eaLnBrk="1" latinLnBrk="0" hangingPunct="1">
              <a:lnSpc>
                <a:spcPct val="90000"/>
              </a:lnSpc>
              <a:spcBef>
                <a:spcPts val="500"/>
              </a:spcBef>
              <a:buClr>
                <a:schemeClr val="tx2"/>
              </a:buClr>
              <a:buFont typeface=".AppleSystemUIFont" charset="-120"/>
              <a:buChar char="-"/>
              <a:defRPr sz="17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621D47"/>
                </a:solidFill>
                <a:latin typeface="Comic Sans MS"/>
                <a:cs typeface="Comic Sans MS"/>
              </a:rPr>
              <a:t>See</a:t>
            </a:r>
          </a:p>
          <a:p>
            <a:r>
              <a:rPr lang="en-US" sz="1600" dirty="0">
                <a:solidFill>
                  <a:srgbClr val="621D47"/>
                </a:solidFill>
                <a:latin typeface="Comic Sans MS"/>
                <a:cs typeface="Comic Sans MS"/>
              </a:rPr>
              <a:t>What exactly is happening?</a:t>
            </a:r>
          </a:p>
          <a:p>
            <a:r>
              <a:rPr lang="en-US" sz="1600" dirty="0">
                <a:solidFill>
                  <a:srgbClr val="621D47"/>
                </a:solidFill>
                <a:latin typeface="Comic Sans MS"/>
                <a:cs typeface="Comic Sans MS"/>
              </a:rPr>
              <a:t>What is it doing to the people?</a:t>
            </a:r>
          </a:p>
          <a:p>
            <a:r>
              <a:rPr lang="en-US" sz="1600" dirty="0">
                <a:solidFill>
                  <a:srgbClr val="621D47"/>
                </a:solidFill>
                <a:latin typeface="Comic Sans MS"/>
                <a:cs typeface="Comic Sans MS"/>
              </a:rPr>
              <a:t>Why is this happening?</a:t>
            </a:r>
          </a:p>
          <a:p>
            <a:endParaRPr lang="en-US" sz="1600" dirty="0">
              <a:solidFill>
                <a:srgbClr val="000000"/>
              </a:solidFill>
              <a:latin typeface="Comic Sans MS"/>
              <a:cs typeface="Comic Sans MS"/>
            </a:endParaRPr>
          </a:p>
          <a:p>
            <a:r>
              <a:rPr lang="en-US" sz="1600" dirty="0">
                <a:solidFill>
                  <a:srgbClr val="4B989E"/>
                </a:solidFill>
                <a:latin typeface="Comic Sans MS"/>
                <a:cs typeface="Comic Sans MS"/>
              </a:rPr>
              <a:t>Judge</a:t>
            </a:r>
          </a:p>
          <a:p>
            <a:r>
              <a:rPr lang="en-US" sz="1600" dirty="0">
                <a:solidFill>
                  <a:srgbClr val="4B989E"/>
                </a:solidFill>
                <a:latin typeface="Comic Sans MS"/>
                <a:cs typeface="Comic Sans MS"/>
              </a:rPr>
              <a:t>What do you think about all this?</a:t>
            </a:r>
          </a:p>
          <a:p>
            <a:r>
              <a:rPr lang="en-US" sz="1600" dirty="0">
                <a:solidFill>
                  <a:srgbClr val="4B989E"/>
                </a:solidFill>
                <a:latin typeface="Comic Sans MS"/>
                <a:cs typeface="Comic Sans MS"/>
              </a:rPr>
              <a:t>What do you think should be happening?</a:t>
            </a:r>
          </a:p>
          <a:p>
            <a:r>
              <a:rPr lang="en-US" sz="1600" dirty="0">
                <a:solidFill>
                  <a:srgbClr val="4B989E"/>
                </a:solidFill>
                <a:latin typeface="Comic Sans MS"/>
                <a:cs typeface="Comic Sans MS"/>
              </a:rPr>
              <a:t>What does your faith say?</a:t>
            </a:r>
          </a:p>
          <a:p>
            <a:endParaRPr lang="en-US" sz="1600" dirty="0">
              <a:solidFill>
                <a:srgbClr val="000000"/>
              </a:solidFill>
              <a:latin typeface="Comic Sans MS"/>
              <a:cs typeface="Comic Sans MS"/>
            </a:endParaRPr>
          </a:p>
          <a:p>
            <a:r>
              <a:rPr lang="en-US" sz="1600" dirty="0">
                <a:solidFill>
                  <a:srgbClr val="407DB0"/>
                </a:solidFill>
                <a:latin typeface="Comic Sans MS"/>
                <a:cs typeface="Comic Sans MS"/>
              </a:rPr>
              <a:t>Act</a:t>
            </a:r>
          </a:p>
          <a:p>
            <a:r>
              <a:rPr lang="en-US" sz="1600" dirty="0">
                <a:solidFill>
                  <a:srgbClr val="407DB0"/>
                </a:solidFill>
                <a:latin typeface="Comic Sans MS"/>
                <a:cs typeface="Comic Sans MS"/>
              </a:rPr>
              <a:t>What exactly is it that you want to change?</a:t>
            </a:r>
          </a:p>
          <a:p>
            <a:r>
              <a:rPr lang="en-US" sz="1600" dirty="0">
                <a:solidFill>
                  <a:srgbClr val="407DB0"/>
                </a:solidFill>
                <a:latin typeface="Comic Sans MS"/>
                <a:cs typeface="Comic Sans MS"/>
              </a:rPr>
              <a:t>What actions are you going to take now?</a:t>
            </a:r>
          </a:p>
          <a:p>
            <a:r>
              <a:rPr lang="en-US" sz="1600" dirty="0">
                <a:solidFill>
                  <a:srgbClr val="407DB0"/>
                </a:solidFill>
                <a:latin typeface="Comic Sans MS"/>
                <a:cs typeface="Comic Sans MS"/>
              </a:rPr>
              <a:t>Who can you involve in your action?</a:t>
            </a:r>
          </a:p>
          <a:p>
            <a:endParaRPr lang="en-US" sz="1600" dirty="0">
              <a:solidFill>
                <a:schemeClr val="accent5">
                  <a:lumMod val="75000"/>
                </a:schemeClr>
              </a:solidFill>
              <a:cs typeface="Arial"/>
            </a:endParaRPr>
          </a:p>
          <a:p>
            <a:endParaRPr lang="en-US" sz="1600" dirty="0">
              <a:solidFill>
                <a:srgbClr val="000000"/>
              </a:solidFill>
              <a:latin typeface="Comic Sans MS"/>
              <a:cs typeface="Comic Sans MS"/>
            </a:endParaRPr>
          </a:p>
          <a:p>
            <a:pPr algn="just"/>
            <a:endParaRPr lang="en-US" sz="1600" dirty="0"/>
          </a:p>
        </p:txBody>
      </p:sp>
      <p:sp>
        <p:nvSpPr>
          <p:cNvPr id="11" name="Rectangle 10"/>
          <p:cNvSpPr/>
          <p:nvPr/>
        </p:nvSpPr>
        <p:spPr>
          <a:xfrm>
            <a:off x="45280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914" y="4449203"/>
            <a:ext cx="2339930" cy="2533135"/>
          </a:xfrm>
          <a:prstGeom prst="rect">
            <a:avLst/>
          </a:prstGeom>
        </p:spPr>
      </p:pic>
    </p:spTree>
    <p:extLst>
      <p:ext uri="{BB962C8B-B14F-4D97-AF65-F5344CB8AC3E}">
        <p14:creationId xmlns:p14="http://schemas.microsoft.com/office/powerpoint/2010/main" val="4125100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0289920"/>
              </p:ext>
            </p:extLst>
          </p:nvPr>
        </p:nvGraphicFramePr>
        <p:xfrm>
          <a:off x="465497" y="1095376"/>
          <a:ext cx="8344466" cy="2564728"/>
        </p:xfrm>
        <a:graphic>
          <a:graphicData uri="http://schemas.openxmlformats.org/drawingml/2006/table">
            <a:tbl>
              <a:tblPr firstRow="1" bandRow="1">
                <a:tableStyleId>{5C22544A-7EE6-4342-B048-85BDC9FD1C3A}</a:tableStyleId>
              </a:tblPr>
              <a:tblGrid>
                <a:gridCol w="8344466">
                  <a:extLst>
                    <a:ext uri="{9D8B030D-6E8A-4147-A177-3AD203B41FA5}">
                      <a16:colId xmlns="" xmlns:a16="http://schemas.microsoft.com/office/drawing/2014/main" val="20000"/>
                    </a:ext>
                  </a:extLst>
                </a:gridCol>
              </a:tblGrid>
              <a:tr h="2564728">
                <a:tc>
                  <a:txBody>
                    <a:bodyPr/>
                    <a:lstStyle/>
                    <a:p>
                      <a:pPr marL="0" indent="0">
                        <a:buNone/>
                      </a:pPr>
                      <a:r>
                        <a:rPr lang="en-US" sz="1600" b="0" dirty="0">
                          <a:solidFill>
                            <a:srgbClr val="243553"/>
                          </a:solidFill>
                          <a:latin typeface="Comic Sans MS"/>
                          <a:cs typeface="Comic Sans MS"/>
                        </a:rPr>
                        <a:t>See</a:t>
                      </a:r>
                    </a:p>
                    <a:p>
                      <a:pPr marL="0" indent="0">
                        <a:buNone/>
                      </a:pPr>
                      <a:r>
                        <a:rPr lang="en-US" sz="1600" b="0" dirty="0">
                          <a:solidFill>
                            <a:srgbClr val="243553"/>
                          </a:solidFill>
                          <a:latin typeface="Comic Sans MS"/>
                          <a:cs typeface="Comic Sans MS"/>
                        </a:rPr>
                        <a:t>What exactly is happening?</a:t>
                      </a:r>
                    </a:p>
                    <a:p>
                      <a:pPr marL="0" indent="0">
                        <a:buNone/>
                      </a:pPr>
                      <a:r>
                        <a:rPr lang="en-US" sz="1600" b="0" dirty="0">
                          <a:solidFill>
                            <a:srgbClr val="243553"/>
                          </a:solidFill>
                          <a:latin typeface="Comic Sans MS"/>
                          <a:cs typeface="Comic Sans MS"/>
                        </a:rPr>
                        <a:t>What is it doing to the people?</a:t>
                      </a:r>
                    </a:p>
                    <a:p>
                      <a:pPr marL="0" indent="0">
                        <a:buNone/>
                      </a:pPr>
                      <a:r>
                        <a:rPr lang="en-US" sz="1600" b="0" dirty="0">
                          <a:solidFill>
                            <a:srgbClr val="243553"/>
                          </a:solidFill>
                          <a:latin typeface="Comic Sans MS"/>
                          <a:cs typeface="Comic Sans MS"/>
                        </a:rPr>
                        <a:t>Why is this happening?</a:t>
                      </a: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6" name="Title 5"/>
          <p:cNvSpPr>
            <a:spLocks noGrp="1"/>
          </p:cNvSpPr>
          <p:nvPr>
            <p:ph type="ctrTitle"/>
          </p:nvPr>
        </p:nvSpPr>
        <p:spPr>
          <a:xfrm>
            <a:off x="465497" y="263057"/>
            <a:ext cx="7992703" cy="1100153"/>
          </a:xfrm>
        </p:spPr>
        <p:txBody>
          <a:bodyPr anchor="t">
            <a:normAutofit/>
          </a:bodyPr>
          <a:lstStyle/>
          <a:p>
            <a:r>
              <a:rPr lang="en-US" sz="2000" dirty="0">
                <a:solidFill>
                  <a:srgbClr val="407DB0"/>
                </a:solidFill>
                <a:latin typeface="Comic Sans MS"/>
                <a:cs typeface="Comic Sans MS"/>
              </a:rPr>
              <a:t>See, Judge, Act</a:t>
            </a:r>
            <a:br>
              <a:rPr lang="en-US" sz="2000" dirty="0">
                <a:solidFill>
                  <a:srgbClr val="407DB0"/>
                </a:solidFill>
                <a:latin typeface="Comic Sans MS"/>
                <a:cs typeface="Comic Sans MS"/>
              </a:rPr>
            </a:br>
            <a:r>
              <a:rPr lang="en-US" sz="1600" i="1" dirty="0">
                <a:solidFill>
                  <a:srgbClr val="407DB0"/>
                </a:solidFill>
                <a:latin typeface="Comic Sans MS"/>
                <a:cs typeface="Comic Sans MS"/>
              </a:rPr>
              <a:t>Based upon the </a:t>
            </a:r>
            <a:r>
              <a:rPr lang="en-US" sz="1600" i="1" dirty="0" err="1">
                <a:solidFill>
                  <a:srgbClr val="407DB0"/>
                </a:solidFill>
                <a:latin typeface="Comic Sans MS"/>
                <a:cs typeface="Comic Sans MS"/>
              </a:rPr>
              <a:t>Cardijn</a:t>
            </a:r>
            <a:r>
              <a:rPr lang="en-US" sz="1600" i="1" dirty="0">
                <a:solidFill>
                  <a:srgbClr val="407DB0"/>
                </a:solidFill>
                <a:latin typeface="Comic Sans MS"/>
                <a:cs typeface="Comic Sans MS"/>
              </a:rPr>
              <a:t> Method</a:t>
            </a:r>
          </a:p>
        </p:txBody>
      </p:sp>
      <p:graphicFrame>
        <p:nvGraphicFramePr>
          <p:cNvPr id="13" name="Table 12"/>
          <p:cNvGraphicFramePr>
            <a:graphicFrameLocks noGrp="1"/>
          </p:cNvGraphicFramePr>
          <p:nvPr>
            <p:extLst>
              <p:ext uri="{D42A27DB-BD31-4B8C-83A1-F6EECF244321}">
                <p14:modId xmlns:p14="http://schemas.microsoft.com/office/powerpoint/2010/main" val="1319141204"/>
              </p:ext>
            </p:extLst>
          </p:nvPr>
        </p:nvGraphicFramePr>
        <p:xfrm>
          <a:off x="465497" y="3767418"/>
          <a:ext cx="8373010" cy="2696627"/>
        </p:xfrm>
        <a:graphic>
          <a:graphicData uri="http://schemas.openxmlformats.org/drawingml/2006/table">
            <a:tbl>
              <a:tblPr firstRow="1" bandRow="1">
                <a:tableStyleId>{5C22544A-7EE6-4342-B048-85BDC9FD1C3A}</a:tableStyleId>
              </a:tblPr>
              <a:tblGrid>
                <a:gridCol w="8373010">
                  <a:extLst>
                    <a:ext uri="{9D8B030D-6E8A-4147-A177-3AD203B41FA5}">
                      <a16:colId xmlns="" xmlns:a16="http://schemas.microsoft.com/office/drawing/2014/main" val="20000"/>
                    </a:ext>
                  </a:extLst>
                </a:gridCol>
              </a:tblGrid>
              <a:tr h="2696627">
                <a:tc>
                  <a:txBody>
                    <a:bodyPr/>
                    <a:lstStyle/>
                    <a:p>
                      <a:r>
                        <a:rPr lang="en-US" sz="1600" b="0" dirty="0">
                          <a:solidFill>
                            <a:srgbClr val="243553"/>
                          </a:solidFill>
                          <a:latin typeface="Comic Sans MS"/>
                          <a:cs typeface="Comic Sans MS"/>
                        </a:rPr>
                        <a:t>Judge</a:t>
                      </a:r>
                    </a:p>
                    <a:p>
                      <a:r>
                        <a:rPr lang="en-US" sz="1600" b="0" dirty="0">
                          <a:solidFill>
                            <a:srgbClr val="243553"/>
                          </a:solidFill>
                          <a:latin typeface="Comic Sans MS"/>
                          <a:cs typeface="Comic Sans MS"/>
                        </a:rPr>
                        <a:t>What do you think about all this?</a:t>
                      </a:r>
                    </a:p>
                    <a:p>
                      <a:r>
                        <a:rPr lang="en-US" sz="1600" b="0" dirty="0">
                          <a:solidFill>
                            <a:srgbClr val="243553"/>
                          </a:solidFill>
                          <a:latin typeface="Comic Sans MS"/>
                          <a:cs typeface="Comic Sans MS"/>
                        </a:rPr>
                        <a:t>What do you think should be happening?</a:t>
                      </a:r>
                    </a:p>
                    <a:p>
                      <a:r>
                        <a:rPr lang="en-US" sz="1600" b="0" dirty="0">
                          <a:solidFill>
                            <a:srgbClr val="243553"/>
                          </a:solidFill>
                          <a:latin typeface="Comic Sans MS"/>
                          <a:cs typeface="Comic Sans MS"/>
                        </a:rPr>
                        <a:t>What does your faith say?</a:t>
                      </a:r>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7" name="Rectangle 6"/>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725" y="237685"/>
            <a:ext cx="1081645" cy="635967"/>
          </a:xfrm>
          <a:prstGeom prst="rect">
            <a:avLst/>
          </a:prstGeom>
        </p:spPr>
      </p:pic>
    </p:spTree>
    <p:extLst>
      <p:ext uri="{BB962C8B-B14F-4D97-AF65-F5344CB8AC3E}">
        <p14:creationId xmlns:p14="http://schemas.microsoft.com/office/powerpoint/2010/main" val="2369870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85800" y="466861"/>
            <a:ext cx="7772400" cy="5900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63988180"/>
              </p:ext>
            </p:extLst>
          </p:nvPr>
        </p:nvGraphicFramePr>
        <p:xfrm>
          <a:off x="551705" y="1363201"/>
          <a:ext cx="8172061" cy="5167257"/>
        </p:xfrm>
        <a:graphic>
          <a:graphicData uri="http://schemas.openxmlformats.org/drawingml/2006/table">
            <a:tbl>
              <a:tblPr firstRow="1" bandRow="1">
                <a:tableStyleId>{5C22544A-7EE6-4342-B048-85BDC9FD1C3A}</a:tableStyleId>
              </a:tblPr>
              <a:tblGrid>
                <a:gridCol w="8172061">
                  <a:extLst>
                    <a:ext uri="{9D8B030D-6E8A-4147-A177-3AD203B41FA5}">
                      <a16:colId xmlns="" xmlns:a16="http://schemas.microsoft.com/office/drawing/2014/main" val="20000"/>
                    </a:ext>
                  </a:extLst>
                </a:gridCol>
              </a:tblGrid>
              <a:tr h="51672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latin typeface="Comic Sans MS"/>
                          <a:cs typeface="Comic Sans MS"/>
                        </a:rPr>
                        <a:t>Act</a:t>
                      </a:r>
                      <a:endParaRPr lang="en-US" sz="1800" b="0" dirty="0">
                        <a:solidFill>
                          <a:srgbClr val="000000"/>
                        </a:solidFill>
                        <a:latin typeface="Comic Sans MS"/>
                        <a:cs typeface="Comic Sans MS"/>
                      </a:endParaRPr>
                    </a:p>
                    <a:p>
                      <a:pPr algn="l"/>
                      <a:r>
                        <a:rPr lang="en-US" sz="1800" b="0" dirty="0">
                          <a:solidFill>
                            <a:srgbClr val="000000"/>
                          </a:solidFill>
                          <a:latin typeface="Comic Sans MS"/>
                          <a:cs typeface="Comic Sans MS"/>
                        </a:rPr>
                        <a:t>What exactly is it that you want to change?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Comic Sans MS"/>
                          <a:cs typeface="Comic Sans MS"/>
                        </a:rPr>
                        <a:t>What actions are you going to take now?</a:t>
                      </a:r>
                      <a:endParaRPr lang="en-US" b="0" dirty="0"/>
                    </a:p>
                    <a:p>
                      <a:pPr algn="l"/>
                      <a:r>
                        <a:rPr lang="en-US" sz="1800" b="0" dirty="0">
                          <a:solidFill>
                            <a:srgbClr val="000000"/>
                          </a:solidFill>
                          <a:latin typeface="Comic Sans MS"/>
                          <a:cs typeface="Comic Sans MS"/>
                        </a:rPr>
                        <a:t>Who can you involve in your action? </a:t>
                      </a:r>
                      <a:endParaRPr lang="en-US" b="0" dirty="0"/>
                    </a:p>
                    <a:p>
                      <a:endParaRPr lang="en-US" b="0" dirty="0"/>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11" name="Title 5"/>
          <p:cNvSpPr txBox="1">
            <a:spLocks/>
          </p:cNvSpPr>
          <p:nvPr/>
        </p:nvSpPr>
        <p:spPr>
          <a:xfrm>
            <a:off x="465497" y="263057"/>
            <a:ext cx="7992703" cy="110015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400" b="0" i="0" kern="1200">
                <a:solidFill>
                  <a:schemeClr val="tx2"/>
                </a:solidFill>
                <a:latin typeface="Arial" charset="0"/>
                <a:ea typeface="+mj-ea"/>
                <a:cs typeface="+mj-cs"/>
              </a:defRPr>
            </a:lvl1pPr>
          </a:lstStyle>
          <a:p>
            <a:r>
              <a:rPr lang="en-US" sz="2000">
                <a:solidFill>
                  <a:srgbClr val="621D47"/>
                </a:solidFill>
                <a:latin typeface="Comic Sans MS"/>
                <a:cs typeface="Comic Sans MS"/>
              </a:rPr>
              <a:t>See, Judge, Act</a:t>
            </a:r>
            <a:br>
              <a:rPr lang="en-US" sz="2000">
                <a:solidFill>
                  <a:srgbClr val="621D47"/>
                </a:solidFill>
                <a:latin typeface="Comic Sans MS"/>
                <a:cs typeface="Comic Sans MS"/>
              </a:rPr>
            </a:br>
            <a:r>
              <a:rPr lang="en-US" sz="1600" i="1">
                <a:solidFill>
                  <a:srgbClr val="621D47"/>
                </a:solidFill>
                <a:latin typeface="Comic Sans MS"/>
                <a:cs typeface="Comic Sans MS"/>
              </a:rPr>
              <a:t>Based upon the Cardijn Method</a:t>
            </a:r>
            <a:endParaRPr lang="en-US" sz="1600" i="1" dirty="0">
              <a:solidFill>
                <a:srgbClr val="621D47"/>
              </a:solidFill>
              <a:latin typeface="Comic Sans MS"/>
              <a:cs typeface="Comic Sans MS"/>
            </a:endParaRPr>
          </a:p>
        </p:txBody>
      </p:sp>
      <p:pic>
        <p:nvPicPr>
          <p:cNvPr id="12" name="Picture 11"/>
          <p:cNvPicPr>
            <a:picLocks noChangeAspect="1"/>
          </p:cNvPicPr>
          <p:nvPr/>
        </p:nvPicPr>
        <p:blipFill>
          <a:blip r:embed="rId2"/>
          <a:stretch>
            <a:fillRect/>
          </a:stretch>
        </p:blipFill>
        <p:spPr>
          <a:xfrm>
            <a:off x="7549603" y="154152"/>
            <a:ext cx="1165931" cy="704417"/>
          </a:xfrm>
          <a:prstGeom prst="rect">
            <a:avLst/>
          </a:prstGeom>
        </p:spPr>
      </p:pic>
      <p:sp>
        <p:nvSpPr>
          <p:cNvPr id="6" name="Rectangle 5"/>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173795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882944" y="942975"/>
            <a:ext cx="7378111" cy="5199510"/>
          </a:xfrm>
        </p:spPr>
        <p:txBody>
          <a:bodyPr>
            <a:normAutofit/>
          </a:bodyPr>
          <a:lstStyle/>
          <a:p>
            <a:pPr marL="0" indent="0">
              <a:buNone/>
            </a:pPr>
            <a:r>
              <a:rPr lang="en-US" sz="3200" dirty="0">
                <a:solidFill>
                  <a:srgbClr val="4B989E"/>
                </a:solidFill>
                <a:latin typeface="Comic Sans MS"/>
                <a:cs typeface="Comic Sans MS"/>
              </a:rPr>
              <a:t>About CatholicCare</a:t>
            </a:r>
          </a:p>
          <a:p>
            <a:pPr marL="0" indent="0">
              <a:buNone/>
            </a:pPr>
            <a:r>
              <a:rPr lang="en-US" sz="1900" dirty="0">
                <a:solidFill>
                  <a:srgbClr val="243553"/>
                </a:solidFill>
                <a:latin typeface="Comic Sans MS"/>
                <a:cs typeface="Comic Sans MS"/>
              </a:rPr>
              <a:t>CatholicCare is the social services agency of the Archdiocese of Sydney. Every day we walk in solidarity with individuals, families and communities to </a:t>
            </a:r>
            <a:r>
              <a:rPr lang="en-US" sz="1900" dirty="0" err="1">
                <a:solidFill>
                  <a:srgbClr val="243553"/>
                </a:solidFill>
                <a:latin typeface="Comic Sans MS"/>
                <a:cs typeface="Comic Sans MS"/>
              </a:rPr>
              <a:t>realise</a:t>
            </a:r>
            <a:r>
              <a:rPr lang="en-US" sz="1900" dirty="0">
                <a:solidFill>
                  <a:srgbClr val="243553"/>
                </a:solidFill>
                <a:latin typeface="Comic Sans MS"/>
                <a:cs typeface="Comic Sans MS"/>
              </a:rPr>
              <a:t> our vision of a society in which we all feel valued and supported. </a:t>
            </a:r>
            <a:endParaRPr lang="en-US" sz="1900" dirty="0">
              <a:solidFill>
                <a:srgbClr val="243553"/>
              </a:solidFill>
              <a:effectLst/>
              <a:latin typeface="Comic Sans MS"/>
              <a:cs typeface="Comic Sans MS"/>
            </a:endParaRPr>
          </a:p>
          <a:p>
            <a:pPr marL="0" indent="0">
              <a:buNone/>
            </a:pPr>
            <a:r>
              <a:rPr lang="en-US" sz="1900" dirty="0">
                <a:solidFill>
                  <a:srgbClr val="243553"/>
                </a:solidFill>
                <a:latin typeface="Comic Sans MS"/>
                <a:cs typeface="Comic Sans MS"/>
              </a:rPr>
              <a:t>Our greatest wish is to see people in our communities thrive. </a:t>
            </a:r>
            <a:endParaRPr lang="en-US" sz="1900" dirty="0">
              <a:solidFill>
                <a:srgbClr val="243553"/>
              </a:solidFill>
              <a:effectLst/>
              <a:latin typeface="Comic Sans MS"/>
              <a:cs typeface="Comic Sans MS"/>
            </a:endParaRPr>
          </a:p>
          <a:p>
            <a:pPr marL="0" indent="0">
              <a:buNone/>
            </a:pPr>
            <a:r>
              <a:rPr lang="en-US" sz="1900" dirty="0">
                <a:solidFill>
                  <a:srgbClr val="243553"/>
                </a:solidFill>
                <a:latin typeface="Comic Sans MS"/>
                <a:cs typeface="Comic Sans MS"/>
              </a:rPr>
              <a:t>We strive to </a:t>
            </a:r>
            <a:r>
              <a:rPr lang="en-US" sz="1900" dirty="0" err="1">
                <a:solidFill>
                  <a:srgbClr val="243553"/>
                </a:solidFill>
                <a:latin typeface="Comic Sans MS"/>
                <a:cs typeface="Comic Sans MS"/>
              </a:rPr>
              <a:t>realise</a:t>
            </a:r>
            <a:r>
              <a:rPr lang="en-US" sz="1900" dirty="0">
                <a:solidFill>
                  <a:srgbClr val="243553"/>
                </a:solidFill>
                <a:latin typeface="Comic Sans MS"/>
                <a:cs typeface="Comic Sans MS"/>
              </a:rPr>
              <a:t> this vision by providing a broad range of social services built on a mission of valuing dignity, strengthening families and connecting communities. </a:t>
            </a:r>
            <a:endParaRPr lang="en-US" sz="1900" dirty="0">
              <a:solidFill>
                <a:srgbClr val="243553"/>
              </a:solidFill>
              <a:effectLst/>
              <a:latin typeface="Comic Sans MS"/>
              <a:cs typeface="Comic Sans MS"/>
            </a:endParaRPr>
          </a:p>
          <a:p>
            <a:pPr marL="0" indent="0">
              <a:buNone/>
            </a:pPr>
            <a:r>
              <a:rPr lang="en-US" sz="1900" dirty="0" err="1">
                <a:solidFill>
                  <a:srgbClr val="243553"/>
                </a:solidFill>
                <a:latin typeface="Comic Sans MS"/>
                <a:cs typeface="Comic Sans MS"/>
              </a:rPr>
              <a:t>CatholicCare</a:t>
            </a:r>
            <a:r>
              <a:rPr lang="en-US" sz="1900" dirty="0">
                <a:solidFill>
                  <a:srgbClr val="243553"/>
                </a:solidFill>
                <a:latin typeface="Comic Sans MS"/>
                <a:cs typeface="Comic Sans MS"/>
              </a:rPr>
              <a:t> services help people to live and thrive at every age, irrespective of beliefs and abilities. We help Sydney families with relationships, parenting, ageing, disabilities, addictions and mental health concerns. </a:t>
            </a:r>
            <a:endParaRPr lang="en-US" sz="1900" dirty="0">
              <a:solidFill>
                <a:srgbClr val="243553"/>
              </a:solidFill>
              <a:effectLst/>
              <a:latin typeface="Comic Sans MS"/>
              <a:cs typeface="Comic Sans MS"/>
            </a:endParaRPr>
          </a:p>
        </p:txBody>
      </p:sp>
      <p:grpSp>
        <p:nvGrpSpPr>
          <p:cNvPr id="5" name="Group 4"/>
          <p:cNvGrpSpPr/>
          <p:nvPr/>
        </p:nvGrpSpPr>
        <p:grpSpPr>
          <a:xfrm>
            <a:off x="6569631" y="4880424"/>
            <a:ext cx="2672861" cy="2104188"/>
            <a:chOff x="7033844" y="5008098"/>
            <a:chExt cx="2672861" cy="2104188"/>
          </a:xfrm>
        </p:grpSpPr>
        <p:sp>
          <p:nvSpPr>
            <p:cNvPr id="6" name="Oval 5"/>
            <p:cNvSpPr/>
            <p:nvPr/>
          </p:nvSpPr>
          <p:spPr>
            <a:xfrm>
              <a:off x="7033844" y="5008098"/>
              <a:ext cx="2672861" cy="210418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7" name="Picture 3" descr="R:\OPR\07 CE\Administration\Logos and Guidelines\LOGO-MASTER\CMYK\JPG\CatholicCare-Logo_Vertical Logo_CMYK.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51947" y="5483544"/>
              <a:ext cx="2236653" cy="105793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144584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69630" y="4880424"/>
            <a:ext cx="2672861" cy="2104188"/>
            <a:chOff x="7033844" y="5008098"/>
            <a:chExt cx="2672861" cy="2104188"/>
          </a:xfrm>
        </p:grpSpPr>
        <p:sp>
          <p:nvSpPr>
            <p:cNvPr id="4" name="Oval 3"/>
            <p:cNvSpPr/>
            <p:nvPr/>
          </p:nvSpPr>
          <p:spPr>
            <a:xfrm>
              <a:off x="7033844" y="5008098"/>
              <a:ext cx="2672861" cy="210418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9219" name="Picture 3" descr="R:\OPR\07 CE\Administration\Logos and Guidelines\LOGO-MASTER\CMYK\JPG\CatholicCare-Logo_Vertical Logo_CMYK.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51947" y="5483544"/>
              <a:ext cx="2236653" cy="105793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905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6324478" y="5143254"/>
            <a:ext cx="2672861" cy="2104188"/>
            <a:chOff x="7033844" y="5008098"/>
            <a:chExt cx="2672861" cy="2104188"/>
          </a:xfrm>
        </p:grpSpPr>
        <p:sp>
          <p:nvSpPr>
            <p:cNvPr id="5" name="Oval 4"/>
            <p:cNvSpPr/>
            <p:nvPr/>
          </p:nvSpPr>
          <p:spPr>
            <a:xfrm>
              <a:off x="7033844" y="5008098"/>
              <a:ext cx="2672861" cy="210418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6" name="Picture 3" descr="R:\OPR\07 CE\Administration\Logos and Guidelines\LOGO-MASTER\CMYK\JPG\CatholicCare-Logo_Vertical Logo_CMYK.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51947" y="5483544"/>
              <a:ext cx="2236653" cy="105793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p:cNvSpPr txBox="1">
            <a:spLocks/>
          </p:cNvSpPr>
          <p:nvPr/>
        </p:nvSpPr>
        <p:spPr>
          <a:xfrm>
            <a:off x="1099751" y="1267642"/>
            <a:ext cx="6315075" cy="3561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tx2"/>
              </a:buClr>
              <a:buFontTx/>
              <a:buNone/>
              <a:defRPr sz="1700" b="0" i="0" kern="1200">
                <a:solidFill>
                  <a:schemeClr val="tx1"/>
                </a:solidFill>
                <a:latin typeface="Arial" charset="0"/>
                <a:ea typeface="+mn-ea"/>
                <a:cs typeface="+mn-cs"/>
              </a:defRPr>
            </a:lvl1pPr>
            <a:lvl2pPr marL="446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2pPr>
            <a:lvl3pPr marL="806400" indent="-228600" algn="l" defTabSz="914400" rtl="0" eaLnBrk="1" latinLnBrk="0" hangingPunct="1">
              <a:lnSpc>
                <a:spcPct val="90000"/>
              </a:lnSpc>
              <a:spcBef>
                <a:spcPts val="500"/>
              </a:spcBef>
              <a:buClr>
                <a:schemeClr val="tx2"/>
              </a:buClr>
              <a:buFont typeface=".AppleSystemUIFont" charset="-120"/>
              <a:buChar char="-"/>
              <a:defRPr sz="17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7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AU" sz="1800" dirty="0">
                <a:solidFill>
                  <a:srgbClr val="243553"/>
                </a:solidFill>
                <a:latin typeface="Comic Sans MS"/>
                <a:cs typeface="Comic Sans MS"/>
              </a:rPr>
              <a:t>Many Sydney families need extra help at Christmas time. </a:t>
            </a:r>
          </a:p>
          <a:p>
            <a:pPr marL="457200" lvl="1" indent="0">
              <a:buNone/>
            </a:pPr>
            <a:r>
              <a:rPr lang="en-AU" sz="1800" dirty="0">
                <a:solidFill>
                  <a:srgbClr val="243553"/>
                </a:solidFill>
                <a:latin typeface="Comic Sans MS"/>
                <a:cs typeface="Comic Sans MS"/>
              </a:rPr>
              <a:t>Some can’t afford even the most basic food items to make a healthy meal, let alone Christmas dinner. </a:t>
            </a:r>
          </a:p>
          <a:p>
            <a:pPr marL="457200" lvl="1" indent="0">
              <a:buNone/>
            </a:pPr>
            <a:r>
              <a:rPr lang="en-AU" sz="1800" dirty="0">
                <a:solidFill>
                  <a:srgbClr val="243553"/>
                </a:solidFill>
                <a:latin typeface="Comic Sans MS"/>
                <a:cs typeface="Comic Sans MS"/>
              </a:rPr>
              <a:t>And some need extra assistance because their family is in crisis at Christmas time.</a:t>
            </a:r>
          </a:p>
          <a:p>
            <a:pPr marL="457200" lvl="1" indent="0">
              <a:buNone/>
            </a:pPr>
            <a:r>
              <a:rPr lang="en-AU" sz="1800" dirty="0">
                <a:solidFill>
                  <a:srgbClr val="243553"/>
                </a:solidFill>
                <a:latin typeface="Comic Sans MS"/>
                <a:cs typeface="Comic Sans MS"/>
              </a:rPr>
              <a:t>This year the good people at Harris Farm Markets are helping us provide nutritious Christmas Hampers for the many people who call CCareline needing food and help.   </a:t>
            </a:r>
          </a:p>
          <a:p>
            <a:pPr marL="457200" lvl="1" indent="0">
              <a:buNone/>
            </a:pPr>
            <a:r>
              <a:rPr lang="en-AU" sz="1800" dirty="0">
                <a:solidFill>
                  <a:srgbClr val="243553"/>
                </a:solidFill>
                <a:latin typeface="Comic Sans MS"/>
                <a:cs typeface="Comic Sans MS"/>
              </a:rPr>
              <a:t>Our class can give a Gift of Goodness by collecting money for hampers and by sending messages of love to families facing hardship.  </a:t>
            </a:r>
            <a:endParaRPr lang="en-US" sz="1800" dirty="0">
              <a:solidFill>
                <a:srgbClr val="243553"/>
              </a:solidFill>
              <a:latin typeface="Comic Sans MS"/>
              <a:cs typeface="Comic Sans MS"/>
            </a:endParaRPr>
          </a:p>
          <a:p>
            <a:pPr marL="457200" lvl="1" indent="0">
              <a:buNone/>
            </a:pPr>
            <a:endParaRPr lang="en-AU" sz="1800" dirty="0"/>
          </a:p>
          <a:p>
            <a:pPr marL="457200" lvl="1" indent="0">
              <a:buNone/>
            </a:pPr>
            <a:endParaRPr lang="en-AU" sz="1800" dirty="0"/>
          </a:p>
        </p:txBody>
      </p:sp>
      <p:sp>
        <p:nvSpPr>
          <p:cNvPr id="8" name="Rectangle 7"/>
          <p:cNvSpPr/>
          <p:nvPr/>
        </p:nvSpPr>
        <p:spPr>
          <a:xfrm>
            <a:off x="2815750" y="4970910"/>
            <a:ext cx="2961067" cy="646331"/>
          </a:xfrm>
          <a:prstGeom prst="rect">
            <a:avLst/>
          </a:prstGeom>
        </p:spPr>
        <p:txBody>
          <a:bodyPr wrap="none">
            <a:spAutoFit/>
          </a:bodyPr>
          <a:lstStyle/>
          <a:p>
            <a:r>
              <a:rPr lang="en-US" sz="3600" b="1" baseline="30000" dirty="0" smtClean="0">
                <a:solidFill>
                  <a:srgbClr val="621D47"/>
                </a:solidFill>
                <a:latin typeface="Comic Sans MS" panose="030F0702030302020204" pitchFamily="66" charset="0"/>
              </a:rPr>
              <a:t>giftofgoodness.org</a:t>
            </a:r>
            <a:endParaRPr lang="en-PH" sz="3600"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31311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4988" y="471300"/>
            <a:ext cx="7921626" cy="907920"/>
          </a:xfrm>
        </p:spPr>
        <p:txBody>
          <a:bodyPr>
            <a:normAutofit fontScale="90000"/>
          </a:bodyPr>
          <a:lstStyle/>
          <a:p>
            <a:pPr algn="l"/>
            <a:r>
              <a:rPr lang="en-US" dirty="0">
                <a:solidFill>
                  <a:srgbClr val="FFECB7"/>
                </a:solidFill>
                <a:latin typeface="Comic Sans MS"/>
                <a:cs typeface="Comic Sans MS"/>
              </a:rPr>
              <a:t>Week One: </a:t>
            </a:r>
            <a:br>
              <a:rPr lang="en-US" dirty="0">
                <a:solidFill>
                  <a:srgbClr val="FFECB7"/>
                </a:solidFill>
                <a:latin typeface="Comic Sans MS"/>
                <a:cs typeface="Comic Sans MS"/>
              </a:rPr>
            </a:br>
            <a:r>
              <a:rPr lang="en-US" dirty="0">
                <a:solidFill>
                  <a:srgbClr val="FFECB7"/>
                </a:solidFill>
                <a:latin typeface="Comic Sans MS"/>
                <a:cs typeface="Comic Sans MS"/>
              </a:rPr>
              <a:t>A Week of Hope</a:t>
            </a:r>
          </a:p>
        </p:txBody>
      </p:sp>
      <p:sp>
        <p:nvSpPr>
          <p:cNvPr id="3" name="Content Placeholder 2"/>
          <p:cNvSpPr>
            <a:spLocks noGrp="1"/>
          </p:cNvSpPr>
          <p:nvPr>
            <p:ph idx="1"/>
          </p:nvPr>
        </p:nvSpPr>
        <p:spPr>
          <a:xfrm>
            <a:off x="4286250" y="3415496"/>
            <a:ext cx="4295775" cy="2875498"/>
          </a:xfrm>
        </p:spPr>
        <p:txBody>
          <a:bodyPr numCol="1">
            <a:normAutofit fontScale="55000" lnSpcReduction="20000"/>
          </a:bodyPr>
          <a:lstStyle/>
          <a:p>
            <a:pPr marL="0" indent="0">
              <a:lnSpc>
                <a:spcPct val="120000"/>
              </a:lnSpc>
              <a:buNone/>
            </a:pPr>
            <a:r>
              <a:rPr lang="en-US" sz="2800" dirty="0">
                <a:solidFill>
                  <a:schemeClr val="bg1"/>
                </a:solidFill>
                <a:latin typeface="Comic Sans MS"/>
                <a:cs typeface="Comic Sans MS"/>
              </a:rPr>
              <a:t>Lord Our God, </a:t>
            </a:r>
          </a:p>
          <a:p>
            <a:pPr marL="0" indent="0" algn="just">
              <a:lnSpc>
                <a:spcPct val="120000"/>
              </a:lnSpc>
              <a:buNone/>
            </a:pPr>
            <a:r>
              <a:rPr lang="en-US" sz="2800" dirty="0">
                <a:solidFill>
                  <a:schemeClr val="bg1"/>
                </a:solidFill>
                <a:latin typeface="Comic Sans MS"/>
                <a:cs typeface="Comic Sans MS"/>
              </a:rPr>
              <a:t>You are the source of all.  Accompany us this Advent as we prepare for the coming of Jesus. Guide us and lead us Lord as we use our gifts of goodness to work as one to create the world you want. </a:t>
            </a:r>
          </a:p>
          <a:p>
            <a:pPr marL="0" indent="0" algn="just">
              <a:lnSpc>
                <a:spcPct val="120000"/>
              </a:lnSpc>
              <a:buNone/>
            </a:pPr>
            <a:r>
              <a:rPr lang="en-US" sz="2800" dirty="0">
                <a:solidFill>
                  <a:schemeClr val="bg1"/>
                </a:solidFill>
                <a:latin typeface="Comic Sans MS"/>
                <a:cs typeface="Comic Sans MS"/>
              </a:rPr>
              <a:t>Awake in my heart hope, peace, love and joy this Advent. </a:t>
            </a:r>
          </a:p>
          <a:p>
            <a:pPr marL="0" indent="0" algn="just">
              <a:lnSpc>
                <a:spcPct val="120000"/>
              </a:lnSpc>
              <a:buNone/>
            </a:pPr>
            <a:r>
              <a:rPr lang="en-US" sz="2800" dirty="0">
                <a:solidFill>
                  <a:schemeClr val="bg1"/>
                </a:solidFill>
                <a:latin typeface="Comic Sans MS"/>
                <a:cs typeface="Comic Sans MS"/>
              </a:rPr>
              <a:t>We ask this prayer in Your name, </a:t>
            </a:r>
          </a:p>
          <a:p>
            <a:pPr marL="0" indent="0" algn="just">
              <a:lnSpc>
                <a:spcPct val="120000"/>
              </a:lnSpc>
              <a:buNone/>
            </a:pPr>
            <a:r>
              <a:rPr lang="en-US" sz="2800" dirty="0">
                <a:solidFill>
                  <a:schemeClr val="bg1"/>
                </a:solidFill>
                <a:latin typeface="Comic Sans MS"/>
                <a:cs typeface="Comic Sans MS"/>
              </a:rPr>
              <a:t>Amen. </a:t>
            </a:r>
          </a:p>
          <a:p>
            <a:pPr marL="0" indent="0" algn="just">
              <a:lnSpc>
                <a:spcPct val="120000"/>
              </a:lnSpc>
              <a:buNone/>
            </a:pPr>
            <a:endParaRPr lang="en-US" sz="2400" dirty="0">
              <a:solidFill>
                <a:schemeClr val="bg1"/>
              </a:solidFill>
            </a:endParaRPr>
          </a:p>
        </p:txBody>
      </p:sp>
    </p:spTree>
    <p:extLst>
      <p:ext uri="{BB962C8B-B14F-4D97-AF65-F5344CB8AC3E}">
        <p14:creationId xmlns:p14="http://schemas.microsoft.com/office/powerpoint/2010/main" val="44881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407DB0"/>
                </a:solidFill>
                <a:latin typeface="Comic Sans MS"/>
                <a:cs typeface="Comic Sans MS"/>
              </a:rPr>
              <a:t>Week One: A Week of Hope</a:t>
            </a:r>
          </a:p>
        </p:txBody>
      </p:sp>
      <p:sp>
        <p:nvSpPr>
          <p:cNvPr id="3" name="Content Placeholder 2"/>
          <p:cNvSpPr>
            <a:spLocks noGrp="1"/>
          </p:cNvSpPr>
          <p:nvPr>
            <p:ph idx="1"/>
          </p:nvPr>
        </p:nvSpPr>
        <p:spPr>
          <a:xfrm>
            <a:off x="600075" y="1485899"/>
            <a:ext cx="8229600" cy="5372101"/>
          </a:xfrm>
        </p:spPr>
        <p:txBody>
          <a:bodyPr numCol="2" spcCol="324000">
            <a:noAutofit/>
          </a:bodyPr>
          <a:lstStyle/>
          <a:p>
            <a:pPr marL="0" indent="0">
              <a:buNone/>
            </a:pPr>
            <a:r>
              <a:rPr lang="en-US" sz="1400" dirty="0">
                <a:solidFill>
                  <a:srgbClr val="243553"/>
                </a:solidFill>
                <a:latin typeface="Comic Sans MS"/>
                <a:cs typeface="Comic Sans MS"/>
              </a:rPr>
              <a:t>A reading from the holy Gospel according to Luke </a:t>
            </a:r>
            <a:r>
              <a:rPr lang="mr-IN" sz="1400" dirty="0">
                <a:solidFill>
                  <a:srgbClr val="243553"/>
                </a:solidFill>
                <a:latin typeface="Comic Sans MS"/>
                <a:cs typeface="Comic Sans MS"/>
              </a:rPr>
              <a:t>21:25-28. 34-36</a:t>
            </a:r>
            <a:r>
              <a:rPr lang="en-US" sz="1400" dirty="0">
                <a:solidFill>
                  <a:srgbClr val="243553"/>
                </a:solidFill>
                <a:latin typeface="Comic Sans MS"/>
                <a:cs typeface="Comic Sans MS"/>
              </a:rPr>
              <a:t> </a:t>
            </a:r>
          </a:p>
          <a:p>
            <a:endParaRPr lang="en-US" sz="1400" dirty="0">
              <a:solidFill>
                <a:srgbClr val="243553"/>
              </a:solidFill>
              <a:latin typeface="Comic Sans MS"/>
              <a:cs typeface="Comic Sans MS"/>
            </a:endParaRPr>
          </a:p>
          <a:p>
            <a:pPr marL="0" indent="0">
              <a:lnSpc>
                <a:spcPct val="100000"/>
              </a:lnSpc>
              <a:buNone/>
            </a:pPr>
            <a:r>
              <a:rPr lang="en-US" sz="1400" dirty="0">
                <a:solidFill>
                  <a:srgbClr val="243553"/>
                </a:solidFill>
                <a:latin typeface="Comic Sans MS"/>
                <a:cs typeface="Comic Sans MS"/>
              </a:rPr>
              <a:t>Jesus said to his disciples: ‘There will be signs in the sun and moon and stars; on earth nations in agony, bewildered by the </a:t>
            </a:r>
            <a:r>
              <a:rPr lang="en-US" sz="1400" dirty="0" err="1">
                <a:solidFill>
                  <a:srgbClr val="243553"/>
                </a:solidFill>
                <a:latin typeface="Comic Sans MS"/>
                <a:cs typeface="Comic Sans MS"/>
              </a:rPr>
              <a:t>clamour</a:t>
            </a:r>
            <a:r>
              <a:rPr lang="en-US" sz="1400" dirty="0">
                <a:solidFill>
                  <a:srgbClr val="243553"/>
                </a:solidFill>
                <a:latin typeface="Comic Sans MS"/>
                <a:cs typeface="Comic Sans MS"/>
              </a:rPr>
              <a:t> of the ocean and its waves; men dying of fear as they await what menaces the world, for the powers of heaven will be shaken. And then they will see the Son of Man coming in a cloud with power and great glory. When these things begin to take place, stand erect, hold your heads high, because your liberation is near at hand. </a:t>
            </a:r>
          </a:p>
          <a:p>
            <a:pPr marL="0" indent="0">
              <a:buNone/>
            </a:pPr>
            <a:r>
              <a:rPr lang="en-US" sz="1400" dirty="0">
                <a:solidFill>
                  <a:srgbClr val="243553"/>
                </a:solidFill>
                <a:latin typeface="Comic Sans MS"/>
                <a:cs typeface="Comic Sans MS"/>
              </a:rPr>
              <a:t>‘Watch yourselves, or your hearts will be coarsened with debauchery and drunkenness and the cares of life, and that day will be sprung on you suddenly, like a trap. For it will come down on every living man on the face of the earth. Stay awake, praying at all times for the strength to survive all that is going to happen, and to stand with confidence before the Son of Man.’ </a:t>
            </a:r>
          </a:p>
          <a:p>
            <a:pPr marL="0" indent="0">
              <a:buNone/>
            </a:pPr>
            <a:endParaRPr lang="en-US" sz="1600" dirty="0">
              <a:latin typeface="Comic Sans MS"/>
              <a:cs typeface="Comic Sans MS"/>
            </a:endParaRPr>
          </a:p>
          <a:p>
            <a:pPr marL="0" indent="0">
              <a:buNone/>
            </a:pPr>
            <a:endParaRPr lang="en-US" sz="1600" b="1" dirty="0">
              <a:solidFill>
                <a:srgbClr val="000000"/>
              </a:solidFill>
              <a:latin typeface="Comic Sans MS"/>
              <a:cs typeface="Comic Sans MS"/>
            </a:endParaRPr>
          </a:p>
          <a:p>
            <a:pPr marL="0" indent="0">
              <a:buNone/>
            </a:pPr>
            <a:endParaRPr lang="en-US" sz="1600" b="1" dirty="0">
              <a:solidFill>
                <a:srgbClr val="000000"/>
              </a:solidFill>
              <a:latin typeface="Comic Sans MS"/>
              <a:cs typeface="Comic Sans MS"/>
            </a:endParaRPr>
          </a:p>
          <a:p>
            <a:pPr marL="0" indent="0">
              <a:buNone/>
            </a:pPr>
            <a:endParaRPr lang="en-US" sz="1600" b="1" dirty="0">
              <a:solidFill>
                <a:srgbClr val="000000"/>
              </a:solidFill>
              <a:latin typeface="Comic Sans MS"/>
              <a:cs typeface="Comic Sans MS"/>
            </a:endParaRPr>
          </a:p>
          <a:p>
            <a:pPr marL="0" indent="0">
              <a:buNone/>
            </a:pPr>
            <a:r>
              <a:rPr lang="en-US" sz="1600" b="1" dirty="0">
                <a:solidFill>
                  <a:srgbClr val="407DB0"/>
                </a:solidFill>
                <a:latin typeface="Comic Sans MS"/>
                <a:cs typeface="Comic Sans MS"/>
              </a:rPr>
              <a:t>Reflection Questions</a:t>
            </a:r>
          </a:p>
          <a:p>
            <a:pPr marL="0" indent="0">
              <a:buNone/>
            </a:pPr>
            <a:r>
              <a:rPr lang="en-US" sz="1600" dirty="0">
                <a:solidFill>
                  <a:srgbClr val="407DB0"/>
                </a:solidFill>
                <a:latin typeface="Comic Sans MS"/>
                <a:cs typeface="Comic Sans MS"/>
              </a:rPr>
              <a:t>Why is Advent the beginning of the Church’s year?</a:t>
            </a:r>
          </a:p>
          <a:p>
            <a:pPr marL="0" indent="0">
              <a:buNone/>
            </a:pPr>
            <a:r>
              <a:rPr lang="en-US" sz="1600" dirty="0">
                <a:solidFill>
                  <a:srgbClr val="407DB0"/>
                </a:solidFill>
                <a:latin typeface="Comic Sans MS"/>
                <a:cs typeface="Comic Sans MS"/>
              </a:rPr>
              <a:t>What is a symbol for you of waiting? </a:t>
            </a:r>
          </a:p>
          <a:p>
            <a:pPr marL="0" indent="0">
              <a:buNone/>
            </a:pPr>
            <a:r>
              <a:rPr lang="en-US" sz="1600" dirty="0">
                <a:solidFill>
                  <a:srgbClr val="407DB0"/>
                </a:solidFill>
                <a:latin typeface="Comic Sans MS"/>
                <a:cs typeface="Comic Sans MS"/>
              </a:rPr>
              <a:t>What does it mean to ‘stay awake’?</a:t>
            </a:r>
          </a:p>
          <a:p>
            <a:pPr marL="0" indent="0">
              <a:buNone/>
            </a:pPr>
            <a:r>
              <a:rPr lang="en-US" sz="1600" dirty="0">
                <a:solidFill>
                  <a:srgbClr val="407DB0"/>
                </a:solidFill>
                <a:latin typeface="Comic Sans MS"/>
                <a:cs typeface="Comic Sans MS"/>
              </a:rPr>
              <a:t>How can we share the spirit of Advent with those around us at school and in Sydney?</a:t>
            </a:r>
          </a:p>
          <a:p>
            <a:pPr marL="0" indent="0">
              <a:buNone/>
            </a:pPr>
            <a:r>
              <a:rPr lang="en-US" sz="1600" dirty="0">
                <a:solidFill>
                  <a:srgbClr val="407DB0"/>
                </a:solidFill>
                <a:latin typeface="Comic Sans MS"/>
                <a:cs typeface="Comic Sans MS"/>
              </a:rPr>
              <a:t>When have you waited? How did you feel and what did you do? </a:t>
            </a:r>
          </a:p>
          <a:p>
            <a:pPr marL="0" indent="0">
              <a:buNone/>
            </a:pPr>
            <a:r>
              <a:rPr lang="en-US" sz="1600" dirty="0">
                <a:solidFill>
                  <a:srgbClr val="407DB0"/>
                </a:solidFill>
                <a:latin typeface="Comic Sans MS"/>
                <a:cs typeface="Comic Sans MS"/>
              </a:rPr>
              <a:t>What is the difference between pointless waiting and active waiting?</a:t>
            </a:r>
          </a:p>
          <a:p>
            <a:pPr marL="0" indent="0">
              <a:buNone/>
            </a:pPr>
            <a:r>
              <a:rPr lang="en-US" sz="1600" dirty="0">
                <a:solidFill>
                  <a:srgbClr val="407DB0"/>
                </a:solidFill>
                <a:latin typeface="Comic Sans MS"/>
                <a:cs typeface="Comic Sans MS"/>
              </a:rPr>
              <a:t>What is your hope for the future?</a:t>
            </a:r>
          </a:p>
          <a:p>
            <a:pPr marL="0" indent="0">
              <a:buNone/>
            </a:pPr>
            <a:endParaRPr lang="en-US" sz="1600" dirty="0">
              <a:solidFill>
                <a:srgbClr val="7030A0"/>
              </a:solidFill>
              <a:latin typeface="Comic Sans MS"/>
              <a:cs typeface="Comic Sans MS"/>
            </a:endParaRPr>
          </a:p>
          <a:p>
            <a:pPr marL="0" indent="0" algn="just">
              <a:buNone/>
            </a:pPr>
            <a:endParaRPr lang="en-US" sz="1600" dirty="0">
              <a:solidFill>
                <a:srgbClr val="7030A0"/>
              </a:solidFill>
            </a:endParaRPr>
          </a:p>
        </p:txBody>
      </p:sp>
      <p:sp>
        <p:nvSpPr>
          <p:cNvPr id="6" name="Rectangle 5"/>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410" y="0"/>
            <a:ext cx="2045590" cy="1879731"/>
          </a:xfrm>
          <a:prstGeom prst="rect">
            <a:avLst/>
          </a:prstGeom>
        </p:spPr>
      </p:pic>
    </p:spTree>
    <p:extLst>
      <p:ext uri="{BB962C8B-B14F-4D97-AF65-F5344CB8AC3E}">
        <p14:creationId xmlns:p14="http://schemas.microsoft.com/office/powerpoint/2010/main" val="272915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410" y="0"/>
            <a:ext cx="2045590" cy="1879731"/>
          </a:xfrm>
          <a:prstGeom prst="rect">
            <a:avLst/>
          </a:prstGeom>
        </p:spPr>
      </p:pic>
      <p:sp>
        <p:nvSpPr>
          <p:cNvPr id="2" name="Title 1"/>
          <p:cNvSpPr>
            <a:spLocks noGrp="1"/>
          </p:cNvSpPr>
          <p:nvPr>
            <p:ph type="title"/>
          </p:nvPr>
        </p:nvSpPr>
        <p:spPr>
          <a:xfrm>
            <a:off x="457200" y="738000"/>
            <a:ext cx="7921626" cy="907920"/>
          </a:xfrm>
        </p:spPr>
        <p:txBody>
          <a:bodyPr>
            <a:normAutofit/>
          </a:bodyPr>
          <a:lstStyle/>
          <a:p>
            <a:pPr algn="l"/>
            <a:r>
              <a:rPr lang="en-US" dirty="0">
                <a:solidFill>
                  <a:srgbClr val="407DB0"/>
                </a:solidFill>
                <a:latin typeface="Comic Sans MS"/>
                <a:cs typeface="Comic Sans MS"/>
              </a:rPr>
              <a:t>Michael: A story of Hope</a:t>
            </a:r>
          </a:p>
        </p:txBody>
      </p:sp>
      <p:sp>
        <p:nvSpPr>
          <p:cNvPr id="3" name="Content Placeholder 2"/>
          <p:cNvSpPr>
            <a:spLocks noGrp="1"/>
          </p:cNvSpPr>
          <p:nvPr>
            <p:ph idx="1"/>
          </p:nvPr>
        </p:nvSpPr>
        <p:spPr>
          <a:xfrm>
            <a:off x="457200" y="1439558"/>
            <a:ext cx="8229600" cy="5418441"/>
          </a:xfrm>
        </p:spPr>
        <p:txBody>
          <a:bodyPr numCol="2" spcCol="288000">
            <a:noAutofit/>
          </a:bodyPr>
          <a:lstStyle/>
          <a:p>
            <a:pPr marL="0" indent="0">
              <a:buNone/>
            </a:pPr>
            <a:r>
              <a:rPr lang="en-US" sz="1700" dirty="0">
                <a:solidFill>
                  <a:srgbClr val="243553"/>
                </a:solidFill>
                <a:latin typeface="Comic Sans MS"/>
                <a:cs typeface="Comic Sans MS"/>
              </a:rPr>
              <a:t>Michael lives in Sydney and his family have been facing hardships for most of his life. Like Mary, Michael’s mother was pretty young when Michael was born.  His dad doesn’t live with them any more.</a:t>
            </a:r>
          </a:p>
          <a:p>
            <a:pPr marL="0" indent="0">
              <a:lnSpc>
                <a:spcPct val="100000"/>
              </a:lnSpc>
              <a:buNone/>
            </a:pPr>
            <a:r>
              <a:rPr lang="en-US" sz="1700" dirty="0">
                <a:solidFill>
                  <a:srgbClr val="243553"/>
                </a:solidFill>
                <a:latin typeface="Comic Sans MS"/>
                <a:cs typeface="Comic Sans MS"/>
              </a:rPr>
              <a:t>Michael is quite young and his mother struggled with addiction and mental health issues before she became pregnant with him.  </a:t>
            </a:r>
          </a:p>
          <a:p>
            <a:pPr marL="0" indent="0">
              <a:buNone/>
            </a:pPr>
            <a:r>
              <a:rPr lang="en-AU" sz="1700" dirty="0">
                <a:solidFill>
                  <a:srgbClr val="243553"/>
                </a:solidFill>
                <a:latin typeface="Comic Sans MS"/>
                <a:cs typeface="Comic Sans MS"/>
              </a:rPr>
              <a:t>CatholicCare runs an intervention service that works with children, like Michael who are at risk of being taken into care, away from their family. </a:t>
            </a:r>
          </a:p>
          <a:p>
            <a:pPr marL="0" indent="0">
              <a:buNone/>
            </a:pPr>
            <a:r>
              <a:rPr lang="en-AU" sz="1700" dirty="0">
                <a:solidFill>
                  <a:srgbClr val="243553"/>
                </a:solidFill>
                <a:latin typeface="Comic Sans MS"/>
                <a:cs typeface="Comic Sans MS"/>
              </a:rPr>
              <a:t>Michael’s mum has been working with </a:t>
            </a:r>
            <a:r>
              <a:rPr lang="en-AU" sz="1700" dirty="0" err="1">
                <a:solidFill>
                  <a:srgbClr val="243553"/>
                </a:solidFill>
                <a:latin typeface="Comic Sans MS"/>
                <a:cs typeface="Comic Sans MS"/>
              </a:rPr>
              <a:t>CatholicCare’s</a:t>
            </a:r>
            <a:r>
              <a:rPr lang="en-AU" sz="1700" dirty="0">
                <a:solidFill>
                  <a:srgbClr val="243553"/>
                </a:solidFill>
                <a:latin typeface="Comic Sans MS"/>
                <a:cs typeface="Comic Sans MS"/>
              </a:rPr>
              <a:t> HOPE program for three years and is looking to provide a better life for Michael and herself. </a:t>
            </a:r>
          </a:p>
          <a:p>
            <a:pPr marL="0" indent="0">
              <a:buNone/>
            </a:pPr>
            <a:endParaRPr lang="en-US" sz="1700" dirty="0">
              <a:solidFill>
                <a:srgbClr val="243553"/>
              </a:solidFill>
              <a:latin typeface="Comic Sans MS"/>
              <a:cs typeface="Comic Sans MS"/>
            </a:endParaRPr>
          </a:p>
          <a:p>
            <a:pPr marL="0" indent="0">
              <a:buNone/>
            </a:pPr>
            <a:endParaRPr lang="en-US" sz="1700" dirty="0">
              <a:solidFill>
                <a:srgbClr val="243553"/>
              </a:solidFill>
              <a:latin typeface="Comic Sans MS"/>
              <a:cs typeface="Comic Sans MS"/>
            </a:endParaRPr>
          </a:p>
          <a:p>
            <a:pPr marL="0" indent="0">
              <a:buNone/>
            </a:pPr>
            <a:endParaRPr lang="en-US" sz="1700" dirty="0">
              <a:solidFill>
                <a:srgbClr val="243553"/>
              </a:solidFill>
              <a:latin typeface="Comic Sans MS"/>
              <a:cs typeface="Comic Sans MS"/>
            </a:endParaRPr>
          </a:p>
          <a:p>
            <a:pPr marL="0" indent="0">
              <a:buNone/>
            </a:pPr>
            <a:r>
              <a:rPr lang="en-US" sz="1700" dirty="0">
                <a:solidFill>
                  <a:srgbClr val="243553"/>
                </a:solidFill>
                <a:latin typeface="Comic Sans MS"/>
                <a:cs typeface="Comic Sans MS"/>
              </a:rPr>
              <a:t>Christmas is a time of </a:t>
            </a:r>
            <a:r>
              <a:rPr lang="en-US" sz="1700" dirty="0" smtClean="0">
                <a:solidFill>
                  <a:srgbClr val="243553"/>
                </a:solidFill>
                <a:latin typeface="Comic Sans MS"/>
                <a:cs typeface="Comic Sans MS"/>
              </a:rPr>
              <a:t/>
            </a:r>
            <a:br>
              <a:rPr lang="en-US" sz="1700" dirty="0" smtClean="0">
                <a:solidFill>
                  <a:srgbClr val="243553"/>
                </a:solidFill>
                <a:latin typeface="Comic Sans MS"/>
                <a:cs typeface="Comic Sans MS"/>
              </a:rPr>
            </a:br>
            <a:r>
              <a:rPr lang="en-US" sz="1700" dirty="0" smtClean="0">
                <a:solidFill>
                  <a:srgbClr val="243553"/>
                </a:solidFill>
                <a:latin typeface="Comic Sans MS"/>
                <a:cs typeface="Comic Sans MS"/>
              </a:rPr>
              <a:t>hope</a:t>
            </a:r>
            <a:r>
              <a:rPr lang="en-US" sz="1700" dirty="0">
                <a:solidFill>
                  <a:srgbClr val="243553"/>
                </a:solidFill>
                <a:latin typeface="Comic Sans MS"/>
                <a:cs typeface="Comic Sans MS"/>
              </a:rPr>
              <a:t>… but it has often </a:t>
            </a:r>
            <a:r>
              <a:rPr lang="en-US" sz="1700" dirty="0" smtClean="0">
                <a:solidFill>
                  <a:srgbClr val="243553"/>
                </a:solidFill>
                <a:latin typeface="Comic Sans MS"/>
                <a:cs typeface="Comic Sans MS"/>
              </a:rPr>
              <a:t/>
            </a:r>
            <a:br>
              <a:rPr lang="en-US" sz="1700" dirty="0" smtClean="0">
                <a:solidFill>
                  <a:srgbClr val="243553"/>
                </a:solidFill>
                <a:latin typeface="Comic Sans MS"/>
                <a:cs typeface="Comic Sans MS"/>
              </a:rPr>
            </a:br>
            <a:r>
              <a:rPr lang="en-US" sz="1700" dirty="0" smtClean="0">
                <a:solidFill>
                  <a:srgbClr val="243553"/>
                </a:solidFill>
                <a:latin typeface="Comic Sans MS"/>
                <a:cs typeface="Comic Sans MS"/>
              </a:rPr>
              <a:t>been </a:t>
            </a:r>
            <a:r>
              <a:rPr lang="en-US" sz="1700" dirty="0">
                <a:solidFill>
                  <a:srgbClr val="243553"/>
                </a:solidFill>
                <a:latin typeface="Comic Sans MS"/>
                <a:cs typeface="Comic Sans MS"/>
              </a:rPr>
              <a:t>harder at Michael’s house</a:t>
            </a:r>
            <a:r>
              <a:rPr lang="en-US" sz="1700" dirty="0" smtClean="0">
                <a:solidFill>
                  <a:srgbClr val="243553"/>
                </a:solidFill>
                <a:latin typeface="Comic Sans MS"/>
                <a:cs typeface="Comic Sans MS"/>
              </a:rPr>
              <a:t>. Last </a:t>
            </a:r>
            <a:r>
              <a:rPr lang="en-US" sz="1700" dirty="0">
                <a:solidFill>
                  <a:srgbClr val="243553"/>
                </a:solidFill>
                <a:latin typeface="Comic Sans MS"/>
                <a:cs typeface="Comic Sans MS"/>
              </a:rPr>
              <a:t>year </a:t>
            </a:r>
            <a:r>
              <a:rPr lang="en-US" sz="1700" dirty="0" err="1">
                <a:solidFill>
                  <a:srgbClr val="243553"/>
                </a:solidFill>
                <a:latin typeface="Comic Sans MS"/>
                <a:cs typeface="Comic Sans MS"/>
              </a:rPr>
              <a:t>CatholicCare</a:t>
            </a:r>
            <a:r>
              <a:rPr lang="en-US" sz="1700" dirty="0">
                <a:solidFill>
                  <a:srgbClr val="243553"/>
                </a:solidFill>
                <a:latin typeface="Comic Sans MS"/>
                <a:cs typeface="Comic Sans MS"/>
              </a:rPr>
              <a:t> brought a hamper of food, a gift of goodness to Michael’s family. Michael and his mum were filled with joy and hope. </a:t>
            </a:r>
          </a:p>
          <a:p>
            <a:pPr marL="0" indent="0">
              <a:buNone/>
            </a:pPr>
            <a:r>
              <a:rPr lang="en-US" sz="1700" dirty="0">
                <a:solidFill>
                  <a:srgbClr val="243553"/>
                </a:solidFill>
                <a:latin typeface="Comic Sans MS"/>
                <a:cs typeface="Comic Sans MS"/>
              </a:rPr>
              <a:t>Michael’s mum has hope.  She is working hard and has finished school.  She’s is studying to be a social worker a</a:t>
            </a:r>
            <a:r>
              <a:rPr lang="en-AU" sz="1700" dirty="0" err="1">
                <a:solidFill>
                  <a:srgbClr val="243553"/>
                </a:solidFill>
                <a:latin typeface="Comic Sans MS"/>
                <a:cs typeface="Comic Sans MS"/>
              </a:rPr>
              <a:t>nd</a:t>
            </a:r>
            <a:r>
              <a:rPr lang="en-AU" sz="1700" dirty="0">
                <a:solidFill>
                  <a:srgbClr val="243553"/>
                </a:solidFill>
                <a:latin typeface="Comic Sans MS"/>
                <a:cs typeface="Comic Sans MS"/>
              </a:rPr>
              <a:t> has turned her life around; she wants to help others like her change their lives too.  Michael’s mum wants to give hope to babies born into poverty and hardship.</a:t>
            </a:r>
          </a:p>
          <a:p>
            <a:pPr marL="0" indent="0">
              <a:buNone/>
            </a:pPr>
            <a:r>
              <a:rPr lang="en-US" sz="1700" dirty="0">
                <a:solidFill>
                  <a:srgbClr val="243553"/>
                </a:solidFill>
                <a:latin typeface="Comic Sans MS"/>
                <a:cs typeface="Comic Sans MS"/>
              </a:rPr>
              <a:t>Other people’s kindness gives Michael hope that the future will be brighter.</a:t>
            </a:r>
            <a:r>
              <a:rPr lang="en-AU" sz="1700" dirty="0">
                <a:solidFill>
                  <a:srgbClr val="243553"/>
                </a:solidFill>
                <a:latin typeface="Comic Sans MS"/>
                <a:cs typeface="Comic Sans MS"/>
              </a:rPr>
              <a:t> When you support </a:t>
            </a:r>
            <a:r>
              <a:rPr lang="en-AU" sz="1700" dirty="0" err="1">
                <a:solidFill>
                  <a:srgbClr val="243553"/>
                </a:solidFill>
                <a:latin typeface="Comic Sans MS"/>
                <a:cs typeface="Comic Sans MS"/>
              </a:rPr>
              <a:t>CatholicCare’s</a:t>
            </a:r>
            <a:r>
              <a:rPr lang="en-AU" sz="1700" dirty="0">
                <a:solidFill>
                  <a:srgbClr val="243553"/>
                </a:solidFill>
                <a:latin typeface="Comic Sans MS"/>
                <a:cs typeface="Comic Sans MS"/>
              </a:rPr>
              <a:t> Gift of Goodness campaign you are helping families like Michael’s all across Sydney. </a:t>
            </a:r>
            <a:endParaRPr lang="en-US" sz="1700" dirty="0">
              <a:solidFill>
                <a:srgbClr val="243553"/>
              </a:solidFill>
              <a:cs typeface="Arial"/>
            </a:endParaRPr>
          </a:p>
          <a:p>
            <a:pPr marL="0" indent="0">
              <a:buNone/>
            </a:pPr>
            <a:endParaRPr lang="en-US" sz="1600" dirty="0">
              <a:solidFill>
                <a:srgbClr val="243553"/>
              </a:solidFill>
              <a:latin typeface="Comic Sans MS"/>
              <a:cs typeface="Comic Sans MS"/>
            </a:endParaRPr>
          </a:p>
          <a:p>
            <a:pPr marL="0" indent="0" algn="just">
              <a:buNone/>
            </a:pPr>
            <a:endParaRPr lang="en-US" sz="1600" dirty="0">
              <a:solidFill>
                <a:srgbClr val="243553"/>
              </a:solidFill>
            </a:endParaRPr>
          </a:p>
        </p:txBody>
      </p:sp>
      <p:sp>
        <p:nvSpPr>
          <p:cNvPr id="6" name="Rectangle 5"/>
          <p:cNvSpPr/>
          <p:nvPr/>
        </p:nvSpPr>
        <p:spPr>
          <a:xfrm>
            <a:off x="624259" y="6530458"/>
            <a:ext cx="1571264" cy="369332"/>
          </a:xfrm>
          <a:prstGeom prst="rect">
            <a:avLst/>
          </a:prstGeom>
        </p:spPr>
        <p:txBody>
          <a:bodyPr wrap="none">
            <a:spAutoFit/>
          </a:bodyPr>
          <a:lstStyle/>
          <a:p>
            <a:r>
              <a:rPr lang="en-US" b="1" baseline="30000" dirty="0" smtClean="0">
                <a:solidFill>
                  <a:srgbClr val="621D47"/>
                </a:solidFill>
                <a:latin typeface="Comic Sans MS" panose="030F0702030302020204" pitchFamily="66" charset="0"/>
              </a:rPr>
              <a:t>giftofgoodness.org</a:t>
            </a:r>
            <a:endParaRPr lang="en-PH" dirty="0">
              <a:solidFill>
                <a:srgbClr val="621D47"/>
              </a:solidFill>
              <a:latin typeface="Comic Sans MS" panose="030F0702030302020204" pitchFamily="66" charset="0"/>
            </a:endParaRPr>
          </a:p>
        </p:txBody>
      </p:sp>
    </p:spTree>
    <p:extLst>
      <p:ext uri="{BB962C8B-B14F-4D97-AF65-F5344CB8AC3E}">
        <p14:creationId xmlns:p14="http://schemas.microsoft.com/office/powerpoint/2010/main" val="3792953900"/>
      </p:ext>
    </p:extLst>
  </p:cSld>
  <p:clrMapOvr>
    <a:masterClrMapping/>
  </p:clrMapOvr>
</p:sld>
</file>

<file path=ppt/theme/theme1.xml><?xml version="1.0" encoding="utf-8"?>
<a:theme xmlns:a="http://schemas.openxmlformats.org/drawingml/2006/main" name="1_25999_CatholicCare_PowerPoint_Template_v5">
  <a:themeElements>
    <a:clrScheme name="Catholic Care">
      <a:dk1>
        <a:srgbClr val="000000"/>
      </a:dk1>
      <a:lt1>
        <a:srgbClr val="FFFFFF"/>
      </a:lt1>
      <a:dk2>
        <a:srgbClr val="00AF9A"/>
      </a:dk2>
      <a:lt2>
        <a:srgbClr val="E7E6E6"/>
      </a:lt2>
      <a:accent1>
        <a:srgbClr val="00AF9A"/>
      </a:accent1>
      <a:accent2>
        <a:srgbClr val="4CC6B8"/>
      </a:accent2>
      <a:accent3>
        <a:srgbClr val="7FD6CC"/>
      </a:accent3>
      <a:accent4>
        <a:srgbClr val="0054A3"/>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25999 CatholicCare PowerPoint Template v5.potx" id="{A0FA6678-FEDB-440D-9648-6570A693C0FB}" vid="{44CFC611-B5DC-4236-A233-D8E67BD080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25999_CatholicCare_PowerPoint_Template_v5</Template>
  <TotalTime>3636</TotalTime>
  <Words>6445</Words>
  <Application>Microsoft Office PowerPoint</Application>
  <PresentationFormat>On-screen Show (4:3)</PresentationFormat>
  <Paragraphs>430</Paragraphs>
  <Slides>37</Slides>
  <Notes>26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1_25999_CatholicCare_PowerPoint_Template_v5</vt:lpstr>
      <vt:lpstr>PowerPoint Presentation</vt:lpstr>
      <vt:lpstr>Advent…  preparing our hearts to receive the gift of Jesus at Christmas</vt:lpstr>
      <vt:lpstr>PowerPoint Presentation</vt:lpstr>
      <vt:lpstr>PowerPoint Presentation</vt:lpstr>
      <vt:lpstr>PowerPoint Presentation</vt:lpstr>
      <vt:lpstr>PowerPoint Presentation</vt:lpstr>
      <vt:lpstr>Week One:  A Week of Hope</vt:lpstr>
      <vt:lpstr>Week One: A Week of Hope</vt:lpstr>
      <vt:lpstr>Michael: A story of Hope</vt:lpstr>
      <vt:lpstr>Reflect</vt:lpstr>
      <vt:lpstr>See, Judge, Act</vt:lpstr>
      <vt:lpstr>See, Judge, Act Based upon the Cardijn Method</vt:lpstr>
      <vt:lpstr>PowerPoint Presentation</vt:lpstr>
      <vt:lpstr>PowerPoint Presentation</vt:lpstr>
      <vt:lpstr>Week Two:  A Week of Peace</vt:lpstr>
      <vt:lpstr>Week Two: A Week of Peace</vt:lpstr>
      <vt:lpstr>The Nin Family:  A Story of Peace</vt:lpstr>
      <vt:lpstr>Reflection</vt:lpstr>
      <vt:lpstr>See, Judge, Act</vt:lpstr>
      <vt:lpstr>See, Judge, Act Based upon the Cardijn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 Judge, Act Based upon the Cardijn Method</vt:lpstr>
      <vt:lpstr>PowerPoint Presentation</vt:lpstr>
      <vt:lpstr>PowerPoint Presentation</vt:lpstr>
      <vt:lpstr>Week Four: A Week of Love</vt:lpstr>
      <vt:lpstr>Week Four: A Week of Love</vt:lpstr>
      <vt:lpstr>Rebecca: An Act of Love</vt:lpstr>
      <vt:lpstr>Reflection</vt:lpstr>
      <vt:lpstr>See, Judge, Act</vt:lpstr>
      <vt:lpstr>See, Judge, Act Based upon the Cardijn Method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CatholicCare PowerPoint Template</dc:title>
  <dc:creator>Amber McGown-Rules</dc:creator>
  <cp:lastModifiedBy>Kylie Bauer</cp:lastModifiedBy>
  <cp:revision>309</cp:revision>
  <cp:lastPrinted>2018-08-06T02:06:30Z</cp:lastPrinted>
  <dcterms:created xsi:type="dcterms:W3CDTF">2018-06-05T04:55:31Z</dcterms:created>
  <dcterms:modified xsi:type="dcterms:W3CDTF">2019-10-29T02:24:35Z</dcterms:modified>
</cp:coreProperties>
</file>